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53"/>
  </p:notesMasterIdLst>
  <p:handoutMasterIdLst>
    <p:handoutMasterId r:id="rId54"/>
  </p:handoutMasterIdLst>
  <p:sldIdLst>
    <p:sldId id="312" r:id="rId2"/>
    <p:sldId id="256" r:id="rId3"/>
    <p:sldId id="259" r:id="rId4"/>
    <p:sldId id="314" r:id="rId5"/>
    <p:sldId id="260" r:id="rId6"/>
    <p:sldId id="305" r:id="rId7"/>
    <p:sldId id="261" r:id="rId8"/>
    <p:sldId id="306" r:id="rId9"/>
    <p:sldId id="262" r:id="rId10"/>
    <p:sldId id="265"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307" r:id="rId25"/>
    <p:sldId id="277" r:id="rId26"/>
    <p:sldId id="278" r:id="rId27"/>
    <p:sldId id="279" r:id="rId28"/>
    <p:sldId id="280" r:id="rId29"/>
    <p:sldId id="281" r:id="rId30"/>
    <p:sldId id="304" r:id="rId31"/>
    <p:sldId id="283"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9" r:id="rId49"/>
    <p:sldId id="302" r:id="rId50"/>
    <p:sldId id="303" r:id="rId51"/>
    <p:sldId id="315"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04" autoAdjust="0"/>
  </p:normalViewPr>
  <p:slideViewPr>
    <p:cSldViewPr>
      <p:cViewPr varScale="1">
        <p:scale>
          <a:sx n="125" d="100"/>
          <a:sy n="125" d="100"/>
        </p:scale>
        <p:origin x="119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F174C3-E250-463D-8EB4-B850F424970E}" type="datetimeFigureOut">
              <a:rPr lang="en-US" smtClean="0"/>
              <a:t>7/24/2019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C5B021-921D-47D9-9B0C-DE5070224BE6}" type="slidenum">
              <a:rPr lang="en-US" smtClean="0"/>
              <a:t>‹#›</a:t>
            </a:fld>
            <a:endParaRPr lang="en-US"/>
          </a:p>
        </p:txBody>
      </p:sp>
    </p:spTree>
    <p:extLst>
      <p:ext uri="{BB962C8B-B14F-4D97-AF65-F5344CB8AC3E}">
        <p14:creationId xmlns:p14="http://schemas.microsoft.com/office/powerpoint/2010/main" val="34340373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24/07/2019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55A965-49CD-492E-84BE-5EB2A9CC3DBD}" type="slidenum">
              <a:rPr lang="en-GB" smtClean="0"/>
              <a:t>2</a:t>
            </a:fld>
            <a:endParaRPr lang="en-GB"/>
          </a:p>
        </p:txBody>
      </p:sp>
    </p:spTree>
    <p:extLst>
      <p:ext uri="{BB962C8B-B14F-4D97-AF65-F5344CB8AC3E}">
        <p14:creationId xmlns:p14="http://schemas.microsoft.com/office/powerpoint/2010/main" val="405460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1A59E91-E32F-6846-8C90-4A5BDABF677E}" type="slidenum">
              <a:rPr lang="en-US" sz="1200" baseline="0"/>
              <a:pPr/>
              <a:t>13</a:t>
            </a:fld>
            <a:endParaRPr lang="en-US" sz="1200" baseline="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1F0E9F3D-1076-D24B-BE77-2343D93B75D4}" type="slidenum">
              <a:rPr lang="en-US" sz="1200" baseline="0"/>
              <a:pPr/>
              <a:t>14</a:t>
            </a:fld>
            <a:endParaRPr lang="en-US" sz="1200" baseline="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AB5A5B6-3FCF-9247-BBF5-4E71A071DAD4}" type="slidenum">
              <a:rPr lang="en-US" sz="1200" baseline="0"/>
              <a:pPr/>
              <a:t>15</a:t>
            </a:fld>
            <a:endParaRPr lang="en-US" sz="1200" baseline="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1C9A754-CF55-9A4A-859E-532F0E765259}" type="slidenum">
              <a:rPr lang="en-US" sz="1200" baseline="0"/>
              <a:pPr/>
              <a:t>16</a:t>
            </a:fld>
            <a:endParaRPr lang="en-US" sz="1200" baseline="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6F4D03EF-5A06-2E41-9927-582EA676B162}" type="slidenum">
              <a:rPr lang="en-US" sz="1200" baseline="0"/>
              <a:pPr/>
              <a:t>17</a:t>
            </a:fld>
            <a:endParaRPr lang="en-US" sz="1200" baseline="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BEB57A2-8D33-2749-B364-FC912B6CF7C0}" type="slidenum">
              <a:rPr lang="en-US" sz="1200" baseline="0"/>
              <a:pPr/>
              <a:t>18</a:t>
            </a:fld>
            <a:endParaRPr lang="en-US" sz="1200" baseline="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288090D-39B0-8448-9FF3-52FCFBD076D5}" type="slidenum">
              <a:rPr lang="en-US" sz="1200" baseline="0"/>
              <a:pPr/>
              <a:t>19</a:t>
            </a:fld>
            <a:endParaRPr lang="en-US" sz="1200" baseline="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45566E6-0482-884C-B096-3CAEAD881248}" type="slidenum">
              <a:rPr lang="en-US" sz="1200" baseline="0"/>
              <a:pPr/>
              <a:t>20</a:t>
            </a:fld>
            <a:endParaRPr lang="en-US" sz="1200" baseline="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AF481EB-F989-5844-883A-AA1DE056EA3D}" type="slidenum">
              <a:rPr lang="en-US" sz="1200" baseline="0"/>
              <a:pPr/>
              <a:t>21</a:t>
            </a:fld>
            <a:endParaRPr lang="en-US" sz="1200" baseline="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5193F96E-597C-5040-AECD-75F409A30328}" type="slidenum">
              <a:rPr lang="en-US" sz="1200" baseline="0"/>
              <a:pPr/>
              <a:t>22</a:t>
            </a:fld>
            <a:endParaRPr lang="en-US" sz="1200" baseline="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4DBFFD5-16F0-1C44-BA21-0081A7796FC4}" type="slidenum">
              <a:rPr lang="en-US" sz="1200" baseline="0"/>
              <a:pPr/>
              <a:t>3</a:t>
            </a:fld>
            <a:endParaRPr lang="en-US" sz="1200" baseline="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5A32C91-C701-964A-8DD7-D43BAED35BE6}" type="slidenum">
              <a:rPr lang="en-US" sz="1200" baseline="0"/>
              <a:pPr/>
              <a:t>23</a:t>
            </a:fld>
            <a:endParaRPr lang="en-US" sz="1200" baseline="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18DAF5D6-67A2-DC47-AA36-9D98605AF868}" type="slidenum">
              <a:rPr lang="en-US" sz="1200" baseline="0"/>
              <a:pPr/>
              <a:t>24</a:t>
            </a:fld>
            <a:endParaRPr lang="en-US" sz="1200" baseline="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18DAF5D6-67A2-DC47-AA36-9D98605AF868}" type="slidenum">
              <a:rPr lang="en-US" sz="1200" baseline="0"/>
              <a:pPr/>
              <a:t>25</a:t>
            </a:fld>
            <a:endParaRPr lang="en-US" sz="1200" baseline="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D92F6F3-8858-3642-BE2F-4033E23796CA}" type="slidenum">
              <a:rPr lang="en-US" sz="1200" baseline="0"/>
              <a:pPr/>
              <a:t>26</a:t>
            </a:fld>
            <a:endParaRPr lang="en-US" sz="1200" baseline="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74FA3F4B-46E2-504B-8745-F9032C3ED3CD}" type="slidenum">
              <a:rPr lang="en-US" sz="1200" baseline="0"/>
              <a:pPr/>
              <a:t>27</a:t>
            </a:fld>
            <a:endParaRPr lang="en-US" sz="1200" baseline="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3152C79-AD2E-2D4B-8556-17D24BE5FF38}" type="slidenum">
              <a:rPr lang="en-US" sz="1200" baseline="0"/>
              <a:pPr/>
              <a:t>28</a:t>
            </a:fld>
            <a:endParaRPr lang="en-US" sz="1200" baseline="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3233A68-E438-7745-9799-A7D2F73D510C}" type="slidenum">
              <a:rPr lang="en-US" sz="1200" baseline="0"/>
              <a:pPr/>
              <a:t>29</a:t>
            </a:fld>
            <a:endParaRPr lang="en-US" sz="1200" baseline="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76EFE4D-4C23-6E46-85D1-462CF9BBA173}" type="slidenum">
              <a:rPr lang="en-US" sz="1200" baseline="0"/>
              <a:pPr/>
              <a:t>31</a:t>
            </a:fld>
            <a:endParaRPr lang="en-US" sz="1200" baseline="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69BE7180-3BF4-A64C-A854-17EEFE4B0906}" type="slidenum">
              <a:rPr lang="en-US" sz="1200" baseline="0"/>
              <a:pPr/>
              <a:t>32</a:t>
            </a:fld>
            <a:endParaRPr lang="en-US" sz="1200" baseline="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A2AF40D-83C7-E24C-B780-F78795657067}" type="slidenum">
              <a:rPr lang="en-US" sz="1200" baseline="0"/>
              <a:pPr/>
              <a:t>33</a:t>
            </a:fld>
            <a:endParaRPr lang="en-US" sz="1200" baseline="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1B523D7-194A-394D-81CE-DCC2ED6B2656}" type="slidenum">
              <a:rPr lang="en-US" sz="1200" baseline="0"/>
              <a:pPr/>
              <a:t>5</a:t>
            </a:fld>
            <a:endParaRPr lang="en-US" sz="1200" baseline="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EAF045F-E580-D94D-A62C-93908463D2C5}" type="slidenum">
              <a:rPr lang="en-US" sz="1200" baseline="0"/>
              <a:pPr/>
              <a:t>34</a:t>
            </a:fld>
            <a:endParaRPr lang="en-US" sz="1200" baseline="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8C6AD263-8673-5044-A142-4BCF74912705}" type="slidenum">
              <a:rPr lang="en-US" sz="1200" baseline="0"/>
              <a:pPr/>
              <a:t>35</a:t>
            </a:fld>
            <a:endParaRPr lang="en-US" sz="1200" baseline="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AD7FF23-1427-524D-A7FD-DFDB1301FC66}" type="slidenum">
              <a:rPr lang="en-US" sz="1200" baseline="0"/>
              <a:pPr/>
              <a:t>36</a:t>
            </a:fld>
            <a:endParaRPr lang="en-US" sz="1200" baseline="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78F75C7-C708-6C48-8F4B-1AA74D88780B}" type="slidenum">
              <a:rPr lang="en-US" sz="1200" baseline="0"/>
              <a:pPr/>
              <a:t>37</a:t>
            </a:fld>
            <a:endParaRPr lang="en-US" sz="1200" baseline="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789AA13-6FE3-4544-90A3-90004B18F8D6}" type="slidenum">
              <a:rPr lang="en-US" sz="1200" baseline="0"/>
              <a:pPr/>
              <a:t>38</a:t>
            </a:fld>
            <a:endParaRPr lang="en-US" sz="1200" baseline="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F57C40A-4359-2340-9FC5-CE8CF0A3E9DB}" type="slidenum">
              <a:rPr lang="en-US" sz="1200" baseline="0"/>
              <a:pPr/>
              <a:t>39</a:t>
            </a:fld>
            <a:endParaRPr lang="en-US" sz="1200" baseline="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59DE617-EA11-884F-983D-DA5A1DEFCBC8}" type="slidenum">
              <a:rPr lang="en-US" sz="1200" baseline="0"/>
              <a:pPr/>
              <a:t>40</a:t>
            </a:fld>
            <a:endParaRPr lang="en-US" sz="1200" baseline="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D9FD314-602D-0C49-894A-80FC59C91367}" type="slidenum">
              <a:rPr lang="en-US" sz="1200" baseline="0"/>
              <a:pPr/>
              <a:t>41</a:t>
            </a:fld>
            <a:endParaRPr lang="en-US" sz="1200" baseline="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ACFACC64-53D4-3E44-A556-9B629300E5A2}" type="slidenum">
              <a:rPr lang="en-US" sz="1200" baseline="0"/>
              <a:pPr/>
              <a:t>42</a:t>
            </a:fld>
            <a:endParaRPr lang="en-US" sz="1200" baseline="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F2C14E54-47EC-0D4F-A871-9E412A86A9C0}" type="slidenum">
              <a:rPr lang="en-US" sz="1200" baseline="0"/>
              <a:pPr/>
              <a:t>43</a:t>
            </a:fld>
            <a:endParaRPr lang="en-US" sz="1200" baseline="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1410FAE-5FED-6B40-88D8-C82FEF13E10C}" type="slidenum">
              <a:rPr lang="en-US" sz="1200" baseline="0"/>
              <a:pPr/>
              <a:t>7</a:t>
            </a:fld>
            <a:endParaRPr lang="en-US" sz="1200" baseline="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C41A6008-7BEE-0844-A428-2AA100E65C68}" type="slidenum">
              <a:rPr lang="en-US" sz="1200" baseline="0"/>
              <a:pPr/>
              <a:t>44</a:t>
            </a:fld>
            <a:endParaRPr lang="en-US" sz="1200" baseline="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2EC8E887-0553-B949-98B3-57F4B0DA37ED}" type="slidenum">
              <a:rPr lang="en-US" sz="1200" baseline="0"/>
              <a:pPr/>
              <a:t>45</a:t>
            </a:fld>
            <a:endParaRPr lang="en-US" sz="1200" baseline="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8A8A78F-63BD-304C-9EEA-634DEB3E9305}" type="slidenum">
              <a:rPr lang="en-US" sz="1200" baseline="0"/>
              <a:pPr/>
              <a:t>46</a:t>
            </a:fld>
            <a:endParaRPr lang="en-US" sz="1200" baseline="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D59D5B53-A5EE-6141-A28E-DF44643051AD}" type="slidenum">
              <a:rPr lang="en-US" sz="1200" baseline="0"/>
              <a:pPr/>
              <a:t>47</a:t>
            </a:fld>
            <a:endParaRPr lang="en-US" sz="1200" baseline="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71D3E68-D159-4B38-95DD-9798EC2E991C}" type="slidenum">
              <a:rPr lang="en-GB" altLang="en-US" sz="1200"/>
              <a:pPr eaLnBrk="1" hangingPunct="1"/>
              <a:t>48</a:t>
            </a:fld>
            <a:endParaRPr lang="en-GB" altLang="en-US" sz="1200"/>
          </a:p>
        </p:txBody>
      </p:sp>
      <p:sp>
        <p:nvSpPr>
          <p:cNvPr id="1054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a:fld id="{089F5DB1-EEB2-46A3-B678-B1AA4CF79D47}" type="slidenum">
              <a:rPr lang="en-US" altLang="en-US" sz="1200">
                <a:latin typeface="Times" charset="0"/>
              </a:rPr>
              <a:pPr algn="r"/>
              <a:t>48</a:t>
            </a:fld>
            <a:endParaRPr lang="en-US" altLang="en-US" sz="1200">
              <a:latin typeface="Times" charset="0"/>
            </a:endParaRPr>
          </a:p>
        </p:txBody>
      </p:sp>
      <p:sp>
        <p:nvSpPr>
          <p:cNvPr id="105476" name="Rectangle 2"/>
          <p:cNvSpPr>
            <a:spLocks noGrp="1" noRot="1" noChangeAspect="1" noChangeArrowheads="1" noTextEdit="1"/>
          </p:cNvSpPr>
          <p:nvPr>
            <p:ph type="sldImg"/>
          </p:nvPr>
        </p:nvSpPr>
        <p:spPr>
          <a:ln/>
        </p:spPr>
      </p:sp>
      <p:sp>
        <p:nvSpPr>
          <p:cNvPr id="1054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48EB538C-EB84-7B4C-912A-A368D8906A6D}" type="slidenum">
              <a:rPr lang="en-US" sz="1200" baseline="0"/>
              <a:pPr/>
              <a:t>49</a:t>
            </a:fld>
            <a:endParaRPr lang="en-US" sz="1200" baseline="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30B5D766-FC5F-2344-9701-95FC34725EA7}" type="slidenum">
              <a:rPr lang="en-US" sz="1200" baseline="0"/>
              <a:pPr/>
              <a:t>50</a:t>
            </a:fld>
            <a:endParaRPr lang="en-US" sz="1200" baseline="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64DD3B-59F8-4FE5-BAD6-9019EF096538}" type="slidenum">
              <a:rPr lang="en-GB" altLang="en-US"/>
              <a:pPr/>
              <a:t>51</a:t>
            </a:fld>
            <a:endParaRPr lang="en-GB" alt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NZ" altLang="en-US"/>
          </a:p>
        </p:txBody>
      </p:sp>
    </p:spTree>
    <p:extLst>
      <p:ext uri="{BB962C8B-B14F-4D97-AF65-F5344CB8AC3E}">
        <p14:creationId xmlns:p14="http://schemas.microsoft.com/office/powerpoint/2010/main" val="2324723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F87936D-FB05-2D4D-AA09-3998A299F5A0}" type="slidenum">
              <a:rPr lang="en-US" sz="1200" baseline="0"/>
              <a:pPr/>
              <a:t>8</a:t>
            </a:fld>
            <a:endParaRPr lang="en-US" sz="1200" baseline="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BF87936D-FB05-2D4D-AA09-3998A299F5A0}" type="slidenum">
              <a:rPr lang="en-US" sz="1200" baseline="0"/>
              <a:pPr/>
              <a:t>9</a:t>
            </a:fld>
            <a:endParaRPr lang="en-US" sz="1200" baseline="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9DB103B8-EFDE-524E-98A0-F339337F6440}" type="slidenum">
              <a:rPr lang="en-US" sz="1200" baseline="0"/>
              <a:pPr/>
              <a:t>10</a:t>
            </a:fld>
            <a:endParaRPr lang="en-US" sz="1200" baseline="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dirty="0">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53968A07-451E-1649-A46D-A88BF326C970}" type="slidenum">
              <a:rPr lang="en-US" sz="1200" baseline="0"/>
              <a:pPr/>
              <a:t>11</a:t>
            </a:fld>
            <a:endParaRPr lang="en-US" sz="1200" baseline="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fld id="{E259C99B-527A-DE41-9E45-06954A25148D}" type="slidenum">
              <a:rPr lang="en-US" sz="1200" baseline="0"/>
              <a:pPr/>
              <a:t>12</a:t>
            </a:fld>
            <a:endParaRPr lang="en-US" sz="1200" baseline="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GB">
              <a:latin typeface="Times"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endParaRPr lang="en-GB"/>
          </a:p>
        </p:txBody>
      </p:sp>
      <p:sp>
        <p:nvSpPr>
          <p:cNvPr id="5" name="Footer Placeholder 4"/>
          <p:cNvSpPr>
            <a:spLocks noGrp="1"/>
          </p:cNvSpPr>
          <p:nvPr>
            <p:ph type="ftr" sz="quarter" idx="11"/>
          </p:nvPr>
        </p:nvSpPr>
        <p:spPr>
          <a:xfrm>
            <a:off x="914400" y="4323846"/>
            <a:ext cx="4880610" cy="365125"/>
          </a:xfrm>
        </p:spPr>
        <p:txBody>
          <a:bodyPr/>
          <a:lstStyle/>
          <a:p>
            <a:r>
              <a:rPr lang="en-GB" smtClean="0"/>
              <a:t>www.id-book.com</a:t>
            </a:r>
            <a:endParaRPr lang="en-GB"/>
          </a:p>
        </p:txBody>
      </p:sp>
      <p:sp>
        <p:nvSpPr>
          <p:cNvPr id="6" name="Slide Number Placeholder 5"/>
          <p:cNvSpPr>
            <a:spLocks noGrp="1"/>
          </p:cNvSpPr>
          <p:nvPr>
            <p:ph type="sldNum" sz="quarter" idx="12"/>
          </p:nvPr>
        </p:nvSpPr>
        <p:spPr>
          <a:xfrm>
            <a:off x="6057900" y="1430867"/>
            <a:ext cx="2171700"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7234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dirty="0"/>
          </a:p>
        </p:txBody>
      </p:sp>
      <p:sp>
        <p:nvSpPr>
          <p:cNvPr id="7" name="Slide Number Placeholder 6"/>
          <p:cNvSpPr>
            <a:spLocks noGrp="1"/>
          </p:cNvSpPr>
          <p:nvPr>
            <p:ph type="sldNum" sz="quarter" idx="12"/>
          </p:nvPr>
        </p:nvSpPr>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539992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endParaRPr lang="en-GB"/>
          </a:p>
        </p:txBody>
      </p:sp>
      <p:sp>
        <p:nvSpPr>
          <p:cNvPr id="6" name="Footer Placeholder 5"/>
          <p:cNvSpPr>
            <a:spLocks noGrp="1"/>
          </p:cNvSpPr>
          <p:nvPr>
            <p:ph type="ftr" sz="quarter" idx="11"/>
          </p:nvPr>
        </p:nvSpPr>
        <p:spPr>
          <a:xfrm>
            <a:off x="594360" y="381001"/>
            <a:ext cx="4830656" cy="365125"/>
          </a:xfrm>
        </p:spPr>
        <p:txBody>
          <a:bodyPr/>
          <a:lstStyle/>
          <a:p>
            <a:r>
              <a:rPr lang="en-GB" smtClean="0"/>
              <a:t>www.id-book.com</a:t>
            </a:r>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374390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endParaRPr lang="en-GB"/>
          </a:p>
        </p:txBody>
      </p:sp>
      <p:sp>
        <p:nvSpPr>
          <p:cNvPr id="6" name="Footer Placeholder 5"/>
          <p:cNvSpPr>
            <a:spLocks noGrp="1"/>
          </p:cNvSpPr>
          <p:nvPr>
            <p:ph type="ftr" sz="quarter" idx="11"/>
          </p:nvPr>
        </p:nvSpPr>
        <p:spPr>
          <a:xfrm>
            <a:off x="594360" y="379438"/>
            <a:ext cx="4830656" cy="365125"/>
          </a:xfrm>
        </p:spPr>
        <p:txBody>
          <a:bodyPr/>
          <a:lstStyle/>
          <a:p>
            <a:r>
              <a:rPr lang="en-GB" smtClean="0"/>
              <a:t>www.id-book.com</a:t>
            </a:r>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A7EA2D8D-44E5-43C4-BBA1-AE3E32EF0894}" type="slidenum">
              <a:rPr lang="en-GB" smtClean="0"/>
              <a:pPr/>
              <a:t>‹#›</a:t>
            </a:fld>
            <a:endParaRPr lang="en-GB"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92985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endParaRPr lang="en-GB"/>
          </a:p>
        </p:txBody>
      </p:sp>
      <p:sp>
        <p:nvSpPr>
          <p:cNvPr id="6" name="Footer Placeholder 5"/>
          <p:cNvSpPr>
            <a:spLocks noGrp="1"/>
          </p:cNvSpPr>
          <p:nvPr>
            <p:ph type="ftr" sz="quarter" idx="11"/>
          </p:nvPr>
        </p:nvSpPr>
        <p:spPr>
          <a:xfrm>
            <a:off x="594360" y="378884"/>
            <a:ext cx="4830656" cy="365125"/>
          </a:xfrm>
        </p:spPr>
        <p:txBody>
          <a:bodyPr/>
          <a:lstStyle/>
          <a:p>
            <a:r>
              <a:rPr lang="en-GB" smtClean="0"/>
              <a:t>www.id-book.com</a:t>
            </a:r>
            <a:endParaRPr lang="en-GB" dirty="0"/>
          </a:p>
        </p:txBody>
      </p:sp>
      <p:sp>
        <p:nvSpPr>
          <p:cNvPr id="7" name="Slide Number Placeholder 6"/>
          <p:cNvSpPr>
            <a:spLocks noGrp="1"/>
          </p:cNvSpPr>
          <p:nvPr>
            <p:ph type="sldNum" sz="quarter" idx="12"/>
          </p:nvPr>
        </p:nvSpPr>
        <p:spPr>
          <a:xfrm>
            <a:off x="7882466" y="381001"/>
            <a:ext cx="667174" cy="365125"/>
          </a:xfrm>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650915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dirty="0"/>
          </a:p>
        </p:txBody>
      </p:sp>
      <p:sp>
        <p:nvSpPr>
          <p:cNvPr id="5" name="Slide Number Placeholder 4"/>
          <p:cNvSpPr>
            <a:spLocks noGrp="1"/>
          </p:cNvSpPr>
          <p:nvPr>
            <p:ph type="sldNum" sz="quarter" idx="12"/>
          </p:nvPr>
        </p:nvSpPr>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3374260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dirty="0"/>
          </a:p>
        </p:txBody>
      </p:sp>
      <p:sp>
        <p:nvSpPr>
          <p:cNvPr id="5" name="Slide Number Placeholder 4"/>
          <p:cNvSpPr>
            <a:spLocks noGrp="1"/>
          </p:cNvSpPr>
          <p:nvPr>
            <p:ph type="sldNum" sz="quarter" idx="12"/>
          </p:nvPr>
        </p:nvSpPr>
        <p:spPr/>
        <p:txBody>
          <a:body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652848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933327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endParaRPr lang="en-GB"/>
          </a:p>
        </p:txBody>
      </p:sp>
      <p:sp>
        <p:nvSpPr>
          <p:cNvPr id="5" name="Footer Placeholder 4"/>
          <p:cNvSpPr>
            <a:spLocks noGrp="1"/>
          </p:cNvSpPr>
          <p:nvPr>
            <p:ph type="ftr" sz="quarter" idx="11"/>
          </p:nvPr>
        </p:nvSpPr>
        <p:spPr>
          <a:xfrm>
            <a:off x="594360" y="381001"/>
            <a:ext cx="4830656" cy="365125"/>
          </a:xfrm>
        </p:spPr>
        <p:txBody>
          <a:bodyPr/>
          <a:lstStyle/>
          <a:p>
            <a:r>
              <a:rPr lang="en-GB" smtClean="0"/>
              <a:t>www.id-book.com</a:t>
            </a:r>
            <a:endParaRPr lang="en-GB"/>
          </a:p>
        </p:txBody>
      </p:sp>
      <p:sp>
        <p:nvSpPr>
          <p:cNvPr id="6" name="Slide Number Placeholder 5"/>
          <p:cNvSpPr>
            <a:spLocks noGrp="1"/>
          </p:cNvSpPr>
          <p:nvPr>
            <p:ph type="sldNum" sz="quarter" idx="12"/>
          </p:nvPr>
        </p:nvSpPr>
        <p:spPr>
          <a:xfrm>
            <a:off x="7882466" y="381001"/>
            <a:ext cx="667174"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808677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GB"/>
          </a:p>
        </p:txBody>
      </p:sp>
      <p:sp>
        <p:nvSpPr>
          <p:cNvPr id="3" name="ClipArt Placeholder 2"/>
          <p:cNvSpPr>
            <a:spLocks noGrp="1"/>
          </p:cNvSpPr>
          <p:nvPr>
            <p:ph type="clipArt" sz="half" idx="1"/>
          </p:nvPr>
        </p:nvSpPr>
        <p:spPr>
          <a:xfrm>
            <a:off x="685800" y="1981200"/>
            <a:ext cx="3810000" cy="4114800"/>
          </a:xfrm>
        </p:spPr>
        <p:txBody>
          <a:bodyPr/>
          <a:lstStyle/>
          <a:p>
            <a:pPr lvl="0"/>
            <a:endParaRPr lang="en-GB"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4"/>
          <p:cNvSpPr>
            <a:spLocks noGrp="1"/>
          </p:cNvSpPr>
          <p:nvPr>
            <p:ph type="ftr" sz="quarter" idx="11"/>
          </p:nvPr>
        </p:nvSpPr>
        <p:spPr>
          <a:xfrm>
            <a:off x="3124200" y="6356350"/>
            <a:ext cx="2895600" cy="365125"/>
          </a:xfrm>
        </p:spPr>
        <p:txBody>
          <a:bodyPr/>
          <a:lstStyle/>
          <a:p>
            <a:r>
              <a:rPr lang="en-GB" smtClean="0"/>
              <a:t>www.id-book.com</a:t>
            </a:r>
            <a:endParaRPr lang="en-GB"/>
          </a:p>
        </p:txBody>
      </p:sp>
    </p:spTree>
    <p:extLst>
      <p:ext uri="{BB962C8B-B14F-4D97-AF65-F5344CB8AC3E}">
        <p14:creationId xmlns:p14="http://schemas.microsoft.com/office/powerpoint/2010/main" val="4417298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04711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endParaRPr lang="en-GB"/>
          </a:p>
        </p:txBody>
      </p:sp>
      <p:sp>
        <p:nvSpPr>
          <p:cNvPr id="5" name="Footer Placeholder 4"/>
          <p:cNvSpPr>
            <a:spLocks noGrp="1"/>
          </p:cNvSpPr>
          <p:nvPr>
            <p:ph type="ftr" sz="quarter" idx="11"/>
          </p:nvPr>
        </p:nvSpPr>
        <p:spPr>
          <a:xfrm>
            <a:off x="594360" y="381001"/>
            <a:ext cx="4830656" cy="365125"/>
          </a:xfrm>
        </p:spPr>
        <p:txBody>
          <a:bodyPr/>
          <a:lstStyle/>
          <a:p>
            <a:r>
              <a:rPr lang="en-GB" smtClean="0"/>
              <a:t>www.id-book.com</a:t>
            </a:r>
            <a:endParaRPr lang="en-GB"/>
          </a:p>
        </p:txBody>
      </p:sp>
      <p:sp>
        <p:nvSpPr>
          <p:cNvPr id="6" name="Slide Number Placeholder 5"/>
          <p:cNvSpPr>
            <a:spLocks noGrp="1"/>
          </p:cNvSpPr>
          <p:nvPr>
            <p:ph type="sldNum" sz="quarter" idx="12"/>
          </p:nvPr>
        </p:nvSpPr>
        <p:spPr>
          <a:xfrm>
            <a:off x="7882466" y="381001"/>
            <a:ext cx="667173"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22775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057246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131849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86934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61262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469750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38087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GB" smtClean="0"/>
              <a:t>www.id-book.com</a:t>
            </a:r>
            <a:endParaRPr lang="en-GB"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7EA2D8D-44E5-43C4-BBA1-AE3E32EF0894}" type="slidenum">
              <a:rPr lang="en-GB" smtClean="0"/>
              <a:pPr/>
              <a:t>‹#›</a:t>
            </a:fld>
            <a:endParaRPr lang="en-GB" dirty="0"/>
          </a:p>
        </p:txBody>
      </p:sp>
    </p:spTree>
    <p:extLst>
      <p:ext uri="{BB962C8B-B14F-4D97-AF65-F5344CB8AC3E}">
        <p14:creationId xmlns:p14="http://schemas.microsoft.com/office/powerpoint/2010/main" val="188785687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eu.wiley.com/WileyCDA/WileyTitle/productCd-1119020751.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emf"/><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hyperlink" Target="http://gizmodo.com/5017972/story-of-a-peanut-the-tivo-remotes-untold-past-present-and-future"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p:txBody>
          <a:bodyPr>
            <a:normAutofit fontScale="90000"/>
          </a:bodyPr>
          <a:lstStyle/>
          <a:p>
            <a:r>
              <a:rPr lang="en-AU" dirty="0" smtClean="0"/>
              <a:t>SENG2260</a:t>
            </a:r>
            <a:br>
              <a:rPr lang="en-AU" dirty="0" smtClean="0"/>
            </a:br>
            <a:r>
              <a:rPr lang="en-AU" dirty="0" smtClean="0"/>
              <a:t>Human-Computer Interaction</a:t>
            </a:r>
            <a:endParaRPr lang="en-GB" altLang="en-US" dirty="0"/>
          </a:p>
        </p:txBody>
      </p:sp>
      <p:sp>
        <p:nvSpPr>
          <p:cNvPr id="9" name="Subtitle 4"/>
          <p:cNvSpPr>
            <a:spLocks noGrp="1"/>
          </p:cNvSpPr>
          <p:nvPr>
            <p:ph type="subTitle" idx="1"/>
          </p:nvPr>
        </p:nvSpPr>
        <p:spPr/>
        <p:txBody>
          <a:bodyPr/>
          <a:lstStyle/>
          <a:p>
            <a:r>
              <a:rPr lang="en-GB" altLang="en-US" dirty="0" smtClean="0"/>
              <a:t>What is Interaction Design?</a:t>
            </a:r>
          </a:p>
          <a:p>
            <a:endParaRPr lang="en-AU" dirty="0"/>
          </a:p>
        </p:txBody>
      </p:sp>
      <p:sp>
        <p:nvSpPr>
          <p:cNvPr id="4" name="TextBox 3"/>
          <p:cNvSpPr txBox="1"/>
          <p:nvPr/>
        </p:nvSpPr>
        <p:spPr>
          <a:xfrm>
            <a:off x="7092280" y="6304002"/>
            <a:ext cx="2051720" cy="553998"/>
          </a:xfrm>
          <a:prstGeom prst="rect">
            <a:avLst/>
          </a:prstGeom>
          <a:noFill/>
        </p:spPr>
        <p:txBody>
          <a:bodyPr wrap="square" rtlCol="0">
            <a:spAutoFit/>
          </a:bodyPr>
          <a:lstStyle/>
          <a:p>
            <a:r>
              <a:rPr lang="en-AU" sz="1000" dirty="0" smtClean="0"/>
              <a:t>All images in this presentation are either licenced or labelled for reuse on Google Images. </a:t>
            </a:r>
            <a:endParaRPr lang="en-AU" sz="1000" dirty="0"/>
          </a:p>
        </p:txBody>
      </p:sp>
    </p:spTree>
    <p:extLst>
      <p:ext uri="{BB962C8B-B14F-4D97-AF65-F5344CB8AC3E}">
        <p14:creationId xmlns:p14="http://schemas.microsoft.com/office/powerpoint/2010/main" val="111496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GB" smtClean="0"/>
              <a:t>Dilemma</a:t>
            </a:r>
            <a:endParaRPr lang="en-GB" dirty="0"/>
          </a:p>
        </p:txBody>
      </p:sp>
      <p:sp>
        <p:nvSpPr>
          <p:cNvPr id="30723" name="Rectangle 3"/>
          <p:cNvSpPr>
            <a:spLocks noGrp="1" noChangeArrowheads="1"/>
          </p:cNvSpPr>
          <p:nvPr>
            <p:ph idx="1"/>
          </p:nvPr>
        </p:nvSpPr>
        <p:spPr>
          <a:xfrm>
            <a:off x="594360" y="1988840"/>
            <a:ext cx="7955280" cy="4069080"/>
          </a:xfrm>
        </p:spPr>
        <p:txBody>
          <a:bodyPr/>
          <a:lstStyle/>
          <a:p>
            <a:r>
              <a:rPr lang="en-GB" dirty="0" smtClean="0"/>
              <a:t>Which is the best way to interact with a smart TV?</a:t>
            </a:r>
          </a:p>
          <a:p>
            <a:pPr lvl="1"/>
            <a:r>
              <a:rPr lang="en-GB" dirty="0" smtClean="0"/>
              <a:t>Standard remote device?</a:t>
            </a:r>
          </a:p>
          <a:p>
            <a:pPr lvl="1"/>
            <a:r>
              <a:rPr lang="en-GB" dirty="0" smtClean="0"/>
              <a:t>Apple </a:t>
            </a:r>
            <a:r>
              <a:rPr lang="en-GB" dirty="0" err="1" smtClean="0"/>
              <a:t>slimline</a:t>
            </a:r>
            <a:r>
              <a:rPr lang="en-GB" dirty="0" smtClean="0"/>
              <a:t> remote control?</a:t>
            </a:r>
          </a:p>
          <a:p>
            <a:pPr lvl="1"/>
            <a:r>
              <a:rPr lang="en-GB" dirty="0" err="1" smtClean="0"/>
              <a:t>Minnum’s</a:t>
            </a:r>
            <a:r>
              <a:rPr lang="en-GB" dirty="0" smtClean="0"/>
              <a:t> new keyboard?</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10</a:t>
            </a:fld>
            <a:endParaRPr lang="en-GB" dirty="0"/>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673293"/>
            <a:ext cx="3054964"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722" y="3673293"/>
            <a:ext cx="3020708" cy="2283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164288" y="5993513"/>
            <a:ext cx="1728192" cy="253916"/>
          </a:xfrm>
          <a:prstGeom prst="rect">
            <a:avLst/>
          </a:prstGeom>
          <a:noFill/>
        </p:spPr>
        <p:txBody>
          <a:bodyPr wrap="square" rtlCol="0">
            <a:spAutoFit/>
          </a:bodyPr>
          <a:lstStyle/>
          <a:p>
            <a:r>
              <a:rPr lang="en-GB" sz="1050" dirty="0" smtClean="0"/>
              <a:t>http://minuum.com</a:t>
            </a:r>
            <a:endParaRPr lang="en-US" sz="1050" dirty="0"/>
          </a:p>
        </p:txBody>
      </p:sp>
      <p:pic>
        <p:nvPicPr>
          <p:cNvPr id="12" name="Picture 11"/>
          <p:cNvPicPr>
            <a:picLocks noChangeAspect="1"/>
          </p:cNvPicPr>
          <p:nvPr/>
        </p:nvPicPr>
        <p:blipFill>
          <a:blip r:embed="rId5"/>
          <a:stretch>
            <a:fillRect/>
          </a:stretch>
        </p:blipFill>
        <p:spPr>
          <a:xfrm>
            <a:off x="6572250" y="2710397"/>
            <a:ext cx="2467788" cy="3267533"/>
          </a:xfrm>
          <a:prstGeom prst="rect">
            <a:avLst/>
          </a:prstGeom>
        </p:spPr>
      </p:pic>
    </p:spTree>
    <p:extLst>
      <p:ext uri="{BB962C8B-B14F-4D97-AF65-F5344CB8AC3E}">
        <p14:creationId xmlns:p14="http://schemas.microsoft.com/office/powerpoint/2010/main" val="3841349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GB" smtClean="0"/>
              <a:t>What to design</a:t>
            </a:r>
            <a:endParaRPr lang="en-GB" dirty="0"/>
          </a:p>
        </p:txBody>
      </p:sp>
      <p:sp>
        <p:nvSpPr>
          <p:cNvPr id="26627" name="Rectangle 3"/>
          <p:cNvSpPr>
            <a:spLocks noGrp="1" noChangeArrowheads="1"/>
          </p:cNvSpPr>
          <p:nvPr>
            <p:ph idx="1"/>
          </p:nvPr>
        </p:nvSpPr>
        <p:spPr/>
        <p:txBody>
          <a:bodyPr/>
          <a:lstStyle/>
          <a:p>
            <a:endParaRPr lang="en-GB" smtClean="0"/>
          </a:p>
          <a:p>
            <a:r>
              <a:rPr lang="en-GB" smtClean="0"/>
              <a:t>Need to take into account:</a:t>
            </a:r>
          </a:p>
          <a:p>
            <a:pPr lvl="1"/>
            <a:r>
              <a:rPr lang="en-GB" smtClean="0"/>
              <a:t>Who the users are</a:t>
            </a:r>
          </a:p>
          <a:p>
            <a:pPr lvl="1"/>
            <a:r>
              <a:rPr lang="en-GB" smtClean="0"/>
              <a:t>What activities are being carried out</a:t>
            </a:r>
          </a:p>
          <a:p>
            <a:pPr lvl="1"/>
            <a:r>
              <a:rPr lang="en-GB" smtClean="0"/>
              <a:t>Where the interaction is taking place</a:t>
            </a:r>
          </a:p>
          <a:p>
            <a:endParaRPr lang="en-GB" smtClean="0"/>
          </a:p>
          <a:p>
            <a:endParaRPr lang="en-GB" smtClean="0"/>
          </a:p>
          <a:p>
            <a:r>
              <a:rPr lang="en-GB" smtClean="0"/>
              <a:t>Need to optimize the interactions users have with a product:</a:t>
            </a:r>
          </a:p>
          <a:p>
            <a:pPr lvl="1"/>
            <a:r>
              <a:rPr lang="en-GB" smtClean="0"/>
              <a:t>So that they match the users’ activities and needs</a:t>
            </a:r>
          </a:p>
          <a:p>
            <a:pPr lvl="1"/>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11</a:t>
            </a:fld>
            <a:endParaRPr lang="en-GB"/>
          </a:p>
        </p:txBody>
      </p:sp>
    </p:spTree>
    <p:extLst>
      <p:ext uri="{BB962C8B-B14F-4D97-AF65-F5344CB8AC3E}">
        <p14:creationId xmlns:p14="http://schemas.microsoft.com/office/powerpoint/2010/main" val="1650785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298516" y="954069"/>
            <a:ext cx="6377940" cy="1293028"/>
          </a:xfrm>
        </p:spPr>
        <p:txBody>
          <a:bodyPr/>
          <a:lstStyle/>
          <a:p>
            <a:r>
              <a:rPr lang="en-GB" dirty="0" smtClean="0"/>
              <a:t>Understanding users’ needs</a:t>
            </a:r>
            <a:endParaRPr lang="en-GB" dirty="0"/>
          </a:p>
        </p:txBody>
      </p:sp>
      <p:sp>
        <p:nvSpPr>
          <p:cNvPr id="28675" name="Rectangle 3"/>
          <p:cNvSpPr>
            <a:spLocks noGrp="1" noChangeArrowheads="1"/>
          </p:cNvSpPr>
          <p:nvPr>
            <p:ph idx="1"/>
          </p:nvPr>
        </p:nvSpPr>
        <p:spPr>
          <a:xfrm>
            <a:off x="594360" y="2420888"/>
            <a:ext cx="7955280" cy="4069080"/>
          </a:xfrm>
        </p:spPr>
        <p:txBody>
          <a:bodyPr/>
          <a:lstStyle/>
          <a:p>
            <a:pPr lvl="1"/>
            <a:r>
              <a:rPr lang="en-GB" dirty="0" smtClean="0"/>
              <a:t>Need to take into account what people are good and bad at</a:t>
            </a:r>
          </a:p>
          <a:p>
            <a:pPr lvl="1"/>
            <a:endParaRPr lang="en-GB" dirty="0" smtClean="0"/>
          </a:p>
          <a:p>
            <a:pPr lvl="1"/>
            <a:r>
              <a:rPr lang="en-GB" dirty="0" smtClean="0"/>
              <a:t>Consider what might help people in the way they currently do things</a:t>
            </a:r>
          </a:p>
          <a:p>
            <a:pPr lvl="1"/>
            <a:endParaRPr lang="en-GB" dirty="0" smtClean="0"/>
          </a:p>
          <a:p>
            <a:pPr lvl="1"/>
            <a:r>
              <a:rPr lang="en-GB" dirty="0" smtClean="0"/>
              <a:t>Think through what might provide quality user experiences</a:t>
            </a:r>
          </a:p>
          <a:p>
            <a:pPr lvl="1"/>
            <a:endParaRPr lang="en-GB" dirty="0" smtClean="0"/>
          </a:p>
          <a:p>
            <a:pPr lvl="1"/>
            <a:r>
              <a:rPr lang="en-GB" dirty="0" smtClean="0"/>
              <a:t>Listen to what people want and get them involved</a:t>
            </a:r>
          </a:p>
          <a:p>
            <a:pPr lvl="1"/>
            <a:endParaRPr lang="en-GB" dirty="0" smtClean="0"/>
          </a:p>
          <a:p>
            <a:pPr lvl="1"/>
            <a:r>
              <a:rPr lang="en-GB" dirty="0" smtClean="0"/>
              <a:t>Use tried and tested user-</a:t>
            </a:r>
            <a:r>
              <a:rPr lang="en-GB" dirty="0" err="1" smtClean="0"/>
              <a:t>centered</a:t>
            </a:r>
            <a:r>
              <a:rPr lang="en-GB" dirty="0" smtClean="0"/>
              <a:t> methods</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12</a:t>
            </a:fld>
            <a:endParaRPr lang="en-GB"/>
          </a:p>
        </p:txBody>
      </p:sp>
      <p:pic>
        <p:nvPicPr>
          <p:cNvPr id="4" name="Picture 3"/>
          <p:cNvPicPr>
            <a:picLocks noChangeAspect="1"/>
          </p:cNvPicPr>
          <p:nvPr/>
        </p:nvPicPr>
        <p:blipFill>
          <a:blip r:embed="rId3"/>
          <a:stretch>
            <a:fillRect/>
          </a:stretch>
        </p:blipFill>
        <p:spPr>
          <a:xfrm>
            <a:off x="125442" y="980728"/>
            <a:ext cx="2286318" cy="1143159"/>
          </a:xfrm>
          <a:prstGeom prst="rect">
            <a:avLst/>
          </a:prstGeom>
        </p:spPr>
      </p:pic>
    </p:spTree>
    <p:extLst>
      <p:ext uri="{BB962C8B-B14F-4D97-AF65-F5344CB8AC3E}">
        <p14:creationId xmlns:p14="http://schemas.microsoft.com/office/powerpoint/2010/main" val="2470670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GB" smtClean="0"/>
              <a:t>What is interaction design?</a:t>
            </a:r>
            <a:endParaRPr lang="en-GB" dirty="0"/>
          </a:p>
        </p:txBody>
      </p:sp>
      <p:sp>
        <p:nvSpPr>
          <p:cNvPr id="32771" name="Rectangle 3"/>
          <p:cNvSpPr>
            <a:spLocks noGrp="1" noChangeArrowheads="1"/>
          </p:cNvSpPr>
          <p:nvPr>
            <p:ph idx="1"/>
          </p:nvPr>
        </p:nvSpPr>
        <p:spPr/>
        <p:txBody>
          <a:bodyPr/>
          <a:lstStyle/>
          <a:p>
            <a:endParaRPr lang="en-GB" dirty="0" smtClean="0"/>
          </a:p>
          <a:p>
            <a:r>
              <a:rPr lang="en-GB" dirty="0" smtClean="0"/>
              <a:t>“Designing interactive products to support the way people communicate and interact in their everyday and working lives.”</a:t>
            </a:r>
          </a:p>
          <a:p>
            <a:pPr marL="1371600" lvl="3" indent="0">
              <a:buNone/>
            </a:pPr>
            <a:r>
              <a:rPr lang="en-GB" dirty="0" err="1" smtClean="0"/>
              <a:t>Preece</a:t>
            </a:r>
            <a:r>
              <a:rPr lang="en-GB" dirty="0" smtClean="0"/>
              <a:t>, Sharp and Rogers (2015)</a:t>
            </a:r>
          </a:p>
          <a:p>
            <a:endParaRPr lang="en-GB" dirty="0" smtClean="0"/>
          </a:p>
          <a:p>
            <a:endParaRPr lang="en-GB" dirty="0" smtClean="0"/>
          </a:p>
          <a:p>
            <a:r>
              <a:rPr lang="en-GB" dirty="0" smtClean="0"/>
              <a:t>“The design of spaces for human communication and interaction.” </a:t>
            </a:r>
          </a:p>
          <a:p>
            <a:pPr marL="1371600" lvl="3" indent="0">
              <a:buNone/>
            </a:pPr>
            <a:r>
              <a:rPr lang="en-GB" dirty="0" err="1" smtClean="0"/>
              <a:t>Winograd</a:t>
            </a:r>
            <a:r>
              <a:rPr lang="en-GB" dirty="0" smtClean="0"/>
              <a:t> (1997)</a:t>
            </a:r>
          </a:p>
          <a:p>
            <a:pPr lvl="3"/>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13</a:t>
            </a:fld>
            <a:endParaRPr lang="en-GB"/>
          </a:p>
        </p:txBody>
      </p:sp>
    </p:spTree>
    <p:extLst>
      <p:ext uri="{BB962C8B-B14F-4D97-AF65-F5344CB8AC3E}">
        <p14:creationId xmlns:p14="http://schemas.microsoft.com/office/powerpoint/2010/main" val="17317751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GB" smtClean="0"/>
              <a:t>Goals of interaction design</a:t>
            </a:r>
            <a:endParaRPr lang="en-GB" dirty="0"/>
          </a:p>
        </p:txBody>
      </p:sp>
      <p:sp>
        <p:nvSpPr>
          <p:cNvPr id="34819" name="Rectangle 3"/>
          <p:cNvSpPr>
            <a:spLocks noGrp="1" noChangeArrowheads="1"/>
          </p:cNvSpPr>
          <p:nvPr>
            <p:ph idx="1"/>
          </p:nvPr>
        </p:nvSpPr>
        <p:spPr/>
        <p:txBody>
          <a:bodyPr>
            <a:normAutofit/>
          </a:bodyPr>
          <a:lstStyle/>
          <a:p>
            <a:r>
              <a:rPr lang="en-GB" sz="2800" dirty="0" smtClean="0"/>
              <a:t>Develop usable products</a:t>
            </a:r>
          </a:p>
          <a:p>
            <a:pPr lvl="1"/>
            <a:r>
              <a:rPr lang="en-GB" sz="2800" dirty="0" smtClean="0"/>
              <a:t>Usability means easy to learn, effective to use and provide an enjoyable experience</a:t>
            </a:r>
          </a:p>
          <a:p>
            <a:pPr lvl="1"/>
            <a:endParaRPr lang="en-GB" sz="2800" dirty="0" smtClean="0"/>
          </a:p>
          <a:p>
            <a:r>
              <a:rPr lang="en-GB" sz="2800" dirty="0" smtClean="0"/>
              <a:t>Involve users in the design process</a:t>
            </a:r>
            <a:endParaRPr lang="en-GB" sz="2800"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14</a:t>
            </a:fld>
            <a:endParaRPr lang="en-GB"/>
          </a:p>
        </p:txBody>
      </p:sp>
      <p:pic>
        <p:nvPicPr>
          <p:cNvPr id="5" name="Picture 4"/>
          <p:cNvPicPr>
            <a:picLocks noChangeAspect="1"/>
          </p:cNvPicPr>
          <p:nvPr/>
        </p:nvPicPr>
        <p:blipFill>
          <a:blip r:embed="rId3"/>
          <a:stretch>
            <a:fillRect/>
          </a:stretch>
        </p:blipFill>
        <p:spPr>
          <a:xfrm>
            <a:off x="5508104" y="5013176"/>
            <a:ext cx="3222422" cy="1611211"/>
          </a:xfrm>
          <a:prstGeom prst="rect">
            <a:avLst/>
          </a:prstGeom>
        </p:spPr>
      </p:pic>
    </p:spTree>
    <p:extLst>
      <p:ext uri="{BB962C8B-B14F-4D97-AF65-F5344CB8AC3E}">
        <p14:creationId xmlns:p14="http://schemas.microsoft.com/office/powerpoint/2010/main" val="29414746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smtClean="0"/>
              <a:t>Which kind of design?</a:t>
            </a:r>
            <a:endParaRPr lang="en-GB" dirty="0"/>
          </a:p>
        </p:txBody>
      </p:sp>
      <p:sp>
        <p:nvSpPr>
          <p:cNvPr id="36867" name="Rectangle 3"/>
          <p:cNvSpPr>
            <a:spLocks noGrp="1" noChangeArrowheads="1"/>
          </p:cNvSpPr>
          <p:nvPr>
            <p:ph idx="1"/>
          </p:nvPr>
        </p:nvSpPr>
        <p:spPr>
          <a:xfrm>
            <a:off x="594360" y="2194560"/>
            <a:ext cx="7955280" cy="4258776"/>
          </a:xfrm>
        </p:spPr>
        <p:txBody>
          <a:bodyPr>
            <a:normAutofit/>
          </a:bodyPr>
          <a:lstStyle/>
          <a:p>
            <a:r>
              <a:rPr lang="en-GB" sz="2400" smtClean="0"/>
              <a:t>Number of other terms used emphasizing what is being designed, e.g. </a:t>
            </a:r>
          </a:p>
          <a:p>
            <a:pPr lvl="1"/>
            <a:r>
              <a:rPr lang="en-GB" sz="2400" dirty="0" smtClean="0"/>
              <a:t>user interface design, software design, user-</a:t>
            </a:r>
            <a:r>
              <a:rPr lang="en-GB" sz="2400" dirty="0" err="1" smtClean="0"/>
              <a:t>centered</a:t>
            </a:r>
            <a:r>
              <a:rPr lang="en-GB" sz="2400" dirty="0" smtClean="0"/>
              <a:t> design, product design, web design, experience design (</a:t>
            </a:r>
            <a:r>
              <a:rPr lang="en-GB" sz="2400" dirty="0" err="1" smtClean="0"/>
              <a:t>UX</a:t>
            </a:r>
            <a:r>
              <a:rPr lang="en-GB" sz="2400" dirty="0" smtClean="0"/>
              <a:t>)</a:t>
            </a:r>
          </a:p>
          <a:p>
            <a:endParaRPr lang="en-GB" sz="2400" dirty="0" smtClean="0"/>
          </a:p>
          <a:p>
            <a:r>
              <a:rPr lang="en-GB" sz="2400" dirty="0" smtClean="0"/>
              <a:t>Interaction design is the umbrella term covering all of these aspects</a:t>
            </a:r>
          </a:p>
          <a:p>
            <a:pPr lvl="1"/>
            <a:r>
              <a:rPr lang="en-GB" sz="2400" dirty="0" smtClean="0"/>
              <a:t>fundamental to all disciplines, fields, and approaches concerned with researching and designing computer-based systems for people </a:t>
            </a: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15</a:t>
            </a:fld>
            <a:endParaRPr lang="en-GB"/>
          </a:p>
        </p:txBody>
      </p:sp>
    </p:spTree>
    <p:extLst>
      <p:ext uri="{BB962C8B-B14F-4D97-AF65-F5344CB8AC3E}">
        <p14:creationId xmlns:p14="http://schemas.microsoft.com/office/powerpoint/2010/main" val="778000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755576" y="764373"/>
            <a:ext cx="7794064" cy="1293028"/>
          </a:xfrm>
        </p:spPr>
        <p:txBody>
          <a:bodyPr/>
          <a:lstStyle/>
          <a:p>
            <a:r>
              <a:rPr lang="en-GB" dirty="0" err="1" smtClean="0"/>
              <a:t>HCI</a:t>
            </a:r>
            <a:r>
              <a:rPr lang="en-GB" dirty="0" smtClean="0"/>
              <a:t> and interaction design</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16</a:t>
            </a:fld>
            <a:endParaRPr lang="en-GB"/>
          </a:p>
        </p:txBody>
      </p:sp>
      <p:graphicFrame>
        <p:nvGraphicFramePr>
          <p:cNvPr id="38914" name="Object 2"/>
          <p:cNvGraphicFramePr>
            <a:graphicFrameLocks noChangeAspect="1"/>
          </p:cNvGraphicFramePr>
          <p:nvPr>
            <p:extLst>
              <p:ext uri="{D42A27DB-BD31-4B8C-83A1-F6EECF244321}">
                <p14:modId xmlns:p14="http://schemas.microsoft.com/office/powerpoint/2010/main" val="3297648346"/>
              </p:ext>
            </p:extLst>
          </p:nvPr>
        </p:nvGraphicFramePr>
        <p:xfrm>
          <a:off x="683568" y="1844824"/>
          <a:ext cx="7458581" cy="4896544"/>
        </p:xfrm>
        <a:graphic>
          <a:graphicData uri="http://schemas.openxmlformats.org/presentationml/2006/ole">
            <mc:AlternateContent xmlns:mc="http://schemas.openxmlformats.org/markup-compatibility/2006">
              <mc:Choice xmlns:v="urn:schemas-microsoft-com:vml" Requires="v">
                <p:oleObj spid="_x0000_s22587" name="Document" r:id="rId4" imgW="4672584" imgH="3066288" progId="Word.Document.8">
                  <p:embed/>
                </p:oleObj>
              </mc:Choice>
              <mc:Fallback>
                <p:oleObj name="Document" r:id="rId4" imgW="4672584" imgH="306628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1844824"/>
                        <a:ext cx="7458581" cy="489654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389785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23528" y="911836"/>
            <a:ext cx="8226112" cy="1293028"/>
          </a:xfrm>
        </p:spPr>
        <p:txBody>
          <a:bodyPr>
            <a:normAutofit/>
          </a:bodyPr>
          <a:lstStyle/>
          <a:p>
            <a:r>
              <a:rPr lang="en-GB" dirty="0" smtClean="0"/>
              <a:t>Relation between ID, </a:t>
            </a:r>
            <a:r>
              <a:rPr lang="en-GB" dirty="0" err="1" smtClean="0"/>
              <a:t>HCI</a:t>
            </a:r>
            <a:r>
              <a:rPr lang="en-GB" dirty="0" smtClean="0"/>
              <a:t> and other fields</a:t>
            </a:r>
            <a:endParaRPr lang="en-GB" dirty="0"/>
          </a:p>
        </p:txBody>
      </p:sp>
      <p:sp>
        <p:nvSpPr>
          <p:cNvPr id="40963" name="Rectangle 3"/>
          <p:cNvSpPr>
            <a:spLocks noGrp="1" noChangeArrowheads="1"/>
          </p:cNvSpPr>
          <p:nvPr>
            <p:ph idx="1"/>
          </p:nvPr>
        </p:nvSpPr>
        <p:spPr>
          <a:xfrm>
            <a:off x="594360" y="2456264"/>
            <a:ext cx="7955280" cy="4069080"/>
          </a:xfrm>
        </p:spPr>
        <p:txBody>
          <a:bodyPr>
            <a:normAutofit/>
          </a:bodyPr>
          <a:lstStyle/>
          <a:p>
            <a:r>
              <a:rPr lang="en-GB" sz="2400" dirty="0" smtClean="0"/>
              <a:t>Academic disciplines contributing to ID: </a:t>
            </a:r>
          </a:p>
          <a:p>
            <a:endParaRPr lang="en-GB" sz="2400" dirty="0" smtClean="0"/>
          </a:p>
          <a:p>
            <a:pPr lvl="1"/>
            <a:r>
              <a:rPr lang="en-GB" sz="2400" dirty="0" smtClean="0"/>
              <a:t>Psychology</a:t>
            </a:r>
          </a:p>
          <a:p>
            <a:pPr lvl="1"/>
            <a:r>
              <a:rPr lang="en-GB" sz="2400" dirty="0" smtClean="0"/>
              <a:t>Social Sciences</a:t>
            </a:r>
          </a:p>
          <a:p>
            <a:pPr lvl="1"/>
            <a:r>
              <a:rPr lang="en-GB" sz="2400" dirty="0" smtClean="0"/>
              <a:t>Computing</a:t>
            </a:r>
          </a:p>
          <a:p>
            <a:pPr lvl="1"/>
            <a:r>
              <a:rPr lang="en-GB" sz="2400" dirty="0" smtClean="0"/>
              <a:t>Engineering</a:t>
            </a:r>
          </a:p>
          <a:p>
            <a:pPr lvl="1"/>
            <a:r>
              <a:rPr lang="en-GB" sz="2400" dirty="0" smtClean="0"/>
              <a:t>Ergonomics</a:t>
            </a:r>
          </a:p>
          <a:p>
            <a:pPr lvl="1"/>
            <a:r>
              <a:rPr lang="en-GB" sz="2400" dirty="0" smtClean="0"/>
              <a:t>Informatics </a:t>
            </a: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17</a:t>
            </a:fld>
            <a:endParaRPr lang="en-GB"/>
          </a:p>
        </p:txBody>
      </p:sp>
    </p:spTree>
    <p:extLst>
      <p:ext uri="{BB962C8B-B14F-4D97-AF65-F5344CB8AC3E}">
        <p14:creationId xmlns:p14="http://schemas.microsoft.com/office/powerpoint/2010/main" val="14371164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908720"/>
            <a:ext cx="8549640" cy="1293028"/>
          </a:xfrm>
        </p:spPr>
        <p:txBody>
          <a:bodyPr>
            <a:normAutofit/>
          </a:bodyPr>
          <a:lstStyle/>
          <a:p>
            <a:r>
              <a:rPr lang="en-GB" dirty="0" smtClean="0"/>
              <a:t>Relation between ID, </a:t>
            </a:r>
            <a:r>
              <a:rPr lang="en-GB" dirty="0" err="1" smtClean="0"/>
              <a:t>HCI</a:t>
            </a:r>
            <a:r>
              <a:rPr lang="en-GB" dirty="0" smtClean="0"/>
              <a:t> and other fields</a:t>
            </a:r>
            <a:endParaRPr lang="en-GB" dirty="0"/>
          </a:p>
        </p:txBody>
      </p:sp>
      <p:sp>
        <p:nvSpPr>
          <p:cNvPr id="43011" name="Rectangle 3"/>
          <p:cNvSpPr>
            <a:spLocks noGrp="1" noChangeArrowheads="1"/>
          </p:cNvSpPr>
          <p:nvPr>
            <p:ph idx="1"/>
          </p:nvPr>
        </p:nvSpPr>
        <p:spPr>
          <a:xfrm>
            <a:off x="594360" y="2384256"/>
            <a:ext cx="7955280" cy="4069080"/>
          </a:xfrm>
        </p:spPr>
        <p:txBody>
          <a:bodyPr>
            <a:normAutofit/>
          </a:bodyPr>
          <a:lstStyle/>
          <a:p>
            <a:r>
              <a:rPr lang="en-GB" sz="2400" dirty="0" smtClean="0"/>
              <a:t>Design practices contributing to ID:</a:t>
            </a:r>
          </a:p>
          <a:p>
            <a:pPr lvl="1"/>
            <a:endParaRPr lang="en-GB" sz="2400" dirty="0" smtClean="0"/>
          </a:p>
          <a:p>
            <a:pPr lvl="1"/>
            <a:r>
              <a:rPr lang="en-GB" sz="2400" dirty="0" smtClean="0"/>
              <a:t>Graphic design</a:t>
            </a:r>
          </a:p>
          <a:p>
            <a:pPr lvl="1"/>
            <a:r>
              <a:rPr lang="en-GB" sz="2400" dirty="0" smtClean="0"/>
              <a:t>Product design</a:t>
            </a:r>
          </a:p>
          <a:p>
            <a:pPr lvl="1"/>
            <a:r>
              <a:rPr lang="en-GB" sz="2400" dirty="0" smtClean="0"/>
              <a:t>Artist-design</a:t>
            </a:r>
          </a:p>
          <a:p>
            <a:pPr lvl="1"/>
            <a:r>
              <a:rPr lang="en-GB" sz="2400" dirty="0" smtClean="0"/>
              <a:t>Industrial design</a:t>
            </a:r>
          </a:p>
          <a:p>
            <a:pPr lvl="1"/>
            <a:r>
              <a:rPr lang="en-GB" sz="2400" dirty="0" smtClean="0"/>
              <a:t>Film industry</a:t>
            </a: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18</a:t>
            </a:fld>
            <a:endParaRPr lang="en-GB"/>
          </a:p>
        </p:txBody>
      </p:sp>
      <p:pic>
        <p:nvPicPr>
          <p:cNvPr id="3" name="Picture 2"/>
          <p:cNvPicPr>
            <a:picLocks noChangeAspect="1"/>
          </p:cNvPicPr>
          <p:nvPr/>
        </p:nvPicPr>
        <p:blipFill>
          <a:blip r:embed="rId3"/>
          <a:stretch>
            <a:fillRect/>
          </a:stretch>
        </p:blipFill>
        <p:spPr>
          <a:xfrm>
            <a:off x="5220072" y="3212976"/>
            <a:ext cx="3143852" cy="3150415"/>
          </a:xfrm>
          <a:prstGeom prst="rect">
            <a:avLst/>
          </a:prstGeom>
        </p:spPr>
      </p:pic>
    </p:spTree>
    <p:extLst>
      <p:ext uri="{BB962C8B-B14F-4D97-AF65-F5344CB8AC3E}">
        <p14:creationId xmlns:p14="http://schemas.microsoft.com/office/powerpoint/2010/main" val="20846044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p:txBody>
          <a:bodyPr>
            <a:normAutofit/>
          </a:bodyPr>
          <a:lstStyle/>
          <a:p>
            <a:r>
              <a:rPr lang="en-GB" sz="2400" dirty="0" smtClean="0"/>
              <a:t>Interdisciplinary fields that ‘do’ interaction design:</a:t>
            </a:r>
          </a:p>
          <a:p>
            <a:pPr lvl="1"/>
            <a:endParaRPr lang="en-GB" sz="2400" dirty="0" smtClean="0"/>
          </a:p>
          <a:p>
            <a:pPr lvl="1"/>
            <a:r>
              <a:rPr lang="en-GB" sz="2400" dirty="0" err="1" smtClean="0"/>
              <a:t>HCI</a:t>
            </a:r>
            <a:endParaRPr lang="en-GB" sz="2400" dirty="0" smtClean="0"/>
          </a:p>
          <a:p>
            <a:pPr lvl="1"/>
            <a:r>
              <a:rPr lang="en-GB" sz="2400" dirty="0" smtClean="0"/>
              <a:t>Ubiquitous Computing</a:t>
            </a:r>
          </a:p>
          <a:p>
            <a:pPr lvl="1"/>
            <a:r>
              <a:rPr lang="en-GB" sz="2400" dirty="0" smtClean="0"/>
              <a:t>Human Factors</a:t>
            </a:r>
          </a:p>
          <a:p>
            <a:pPr lvl="1"/>
            <a:r>
              <a:rPr lang="en-GB" sz="2400" dirty="0" smtClean="0"/>
              <a:t>Cognitive Engineering</a:t>
            </a:r>
          </a:p>
          <a:p>
            <a:pPr lvl="1"/>
            <a:r>
              <a:rPr lang="en-GB" sz="2400" dirty="0" smtClean="0"/>
              <a:t>Cognitive Ergonomics</a:t>
            </a:r>
          </a:p>
          <a:p>
            <a:pPr lvl="1"/>
            <a:r>
              <a:rPr lang="en-GB" sz="2400" dirty="0" smtClean="0"/>
              <a:t>Computer Supported Co-operative Work</a:t>
            </a:r>
          </a:p>
          <a:p>
            <a:pPr lvl="1"/>
            <a:r>
              <a:rPr lang="en-GB" sz="2400" dirty="0" smtClean="0"/>
              <a:t>Information Systems</a:t>
            </a:r>
          </a:p>
          <a:p>
            <a:pPr lvl="1"/>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19</a:t>
            </a:fld>
            <a:endParaRPr lang="en-GB"/>
          </a:p>
        </p:txBody>
      </p:sp>
      <p:sp>
        <p:nvSpPr>
          <p:cNvPr id="7" name="Rectangle 2"/>
          <p:cNvSpPr>
            <a:spLocks noGrp="1" noChangeArrowheads="1"/>
          </p:cNvSpPr>
          <p:nvPr>
            <p:ph type="title"/>
          </p:nvPr>
        </p:nvSpPr>
        <p:spPr>
          <a:xfrm>
            <a:off x="0" y="911836"/>
            <a:ext cx="8549640" cy="1293028"/>
          </a:xfrm>
        </p:spPr>
        <p:txBody>
          <a:bodyPr>
            <a:normAutofit/>
          </a:bodyPr>
          <a:lstStyle/>
          <a:p>
            <a:r>
              <a:rPr lang="en-GB" dirty="0" smtClean="0"/>
              <a:t>Relation between ID, </a:t>
            </a:r>
            <a:r>
              <a:rPr lang="en-GB" dirty="0" err="1" smtClean="0"/>
              <a:t>HCI</a:t>
            </a:r>
            <a:r>
              <a:rPr lang="en-GB" dirty="0" smtClean="0"/>
              <a:t> and other fields</a:t>
            </a:r>
            <a:endParaRPr lang="en-GB" dirty="0"/>
          </a:p>
        </p:txBody>
      </p:sp>
    </p:spTree>
    <p:extLst>
      <p:ext uri="{BB962C8B-B14F-4D97-AF65-F5344CB8AC3E}">
        <p14:creationId xmlns:p14="http://schemas.microsoft.com/office/powerpoint/2010/main" val="41836399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1772816"/>
            <a:ext cx="3145532" cy="409967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idx="1"/>
          </p:nvPr>
        </p:nvSpPr>
        <p:spPr/>
        <p:txBody>
          <a:bodyPr/>
          <a:lstStyle/>
          <a:p>
            <a:r>
              <a:rPr lang="en-AU" smtClean="0"/>
              <a:t>Chapter 1</a:t>
            </a:r>
            <a:br>
              <a:rPr lang="en-AU" smtClean="0"/>
            </a:br>
            <a:endParaRPr lang="en-AU" smtClean="0"/>
          </a:p>
          <a:p>
            <a:r>
              <a:rPr lang="en-AU" smtClean="0"/>
              <a:t>WHAT IS INTERACTION DESIGN?</a:t>
            </a:r>
            <a:endParaRPr lang="en-AU" dirty="0"/>
          </a:p>
        </p:txBody>
      </p:sp>
      <p:sp>
        <p:nvSpPr>
          <p:cNvPr id="13" name="Slide Number Placeholder 12"/>
          <p:cNvSpPr>
            <a:spLocks noGrp="1"/>
          </p:cNvSpPr>
          <p:nvPr>
            <p:ph type="sldNum" sz="quarter" idx="12"/>
          </p:nvPr>
        </p:nvSpPr>
        <p:spPr/>
        <p:txBody>
          <a:bodyPr/>
          <a:lstStyle/>
          <a:p>
            <a:fld id="{A7EA2D8D-44E5-43C4-BBA1-AE3E32EF0894}" type="slidenum">
              <a:rPr lang="en-GB" smtClean="0"/>
              <a:pPr/>
              <a:t>2</a:t>
            </a:fld>
            <a:endParaRPr lang="en-GB"/>
          </a:p>
        </p:txBody>
      </p:sp>
    </p:spTree>
    <p:extLst>
      <p:ext uri="{BB962C8B-B14F-4D97-AF65-F5344CB8AC3E}">
        <p14:creationId xmlns:p14="http://schemas.microsoft.com/office/powerpoint/2010/main" val="14711855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descr="fig_01_05.jpg"/>
          <p:cNvPicPr>
            <a:picLocks noChangeAspect="1"/>
          </p:cNvPicPr>
          <p:nvPr/>
        </p:nvPicPr>
        <p:blipFill>
          <a:blip r:embed="rId3" cstate="print">
            <a:extLst>
              <a:ext uri="{28A0092B-C50C-407E-A947-70E740481C1C}">
                <a14:useLocalDpi xmlns:a14="http://schemas.microsoft.com/office/drawing/2010/main" val="0"/>
              </a:ext>
            </a:extLst>
          </a:blip>
          <a:srcRect t="-18025" b="-18025"/>
          <a:stretch>
            <a:fillRect/>
          </a:stretch>
        </p:blipFill>
        <p:spPr bwMode="auto">
          <a:xfrm>
            <a:off x="6012160" y="2913037"/>
            <a:ext cx="3030981" cy="3396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p:cNvSpPr>
            <a:spLocks noGrp="1" noChangeArrowheads="1"/>
          </p:cNvSpPr>
          <p:nvPr>
            <p:ph type="title"/>
          </p:nvPr>
        </p:nvSpPr>
        <p:spPr>
          <a:xfrm>
            <a:off x="899592" y="764373"/>
            <a:ext cx="7650048" cy="1293028"/>
          </a:xfrm>
        </p:spPr>
        <p:txBody>
          <a:bodyPr>
            <a:normAutofit/>
          </a:bodyPr>
          <a:lstStyle/>
          <a:p>
            <a:r>
              <a:rPr lang="en-GB" dirty="0" smtClean="0"/>
              <a:t>Working in multidisciplinary teams</a:t>
            </a:r>
            <a:endParaRPr lang="en-GB" dirty="0"/>
          </a:p>
        </p:txBody>
      </p:sp>
      <p:sp>
        <p:nvSpPr>
          <p:cNvPr id="47108" name="Rectangle 3"/>
          <p:cNvSpPr>
            <a:spLocks noGrp="1" noChangeArrowheads="1"/>
          </p:cNvSpPr>
          <p:nvPr>
            <p:ph idx="1"/>
          </p:nvPr>
        </p:nvSpPr>
        <p:spPr/>
        <p:txBody>
          <a:bodyPr>
            <a:normAutofit lnSpcReduction="10000"/>
          </a:bodyPr>
          <a:lstStyle/>
          <a:p>
            <a:r>
              <a:rPr lang="en-GB" dirty="0" smtClean="0"/>
              <a:t>Many people from different backgrounds involved</a:t>
            </a:r>
            <a:br>
              <a:rPr lang="en-GB" dirty="0" smtClean="0"/>
            </a:br>
            <a:endParaRPr lang="en-GB" dirty="0" smtClean="0"/>
          </a:p>
          <a:p>
            <a:r>
              <a:rPr lang="en-GB" dirty="0" smtClean="0"/>
              <a:t>Different perspectives and ways of seeing </a:t>
            </a:r>
            <a:br>
              <a:rPr lang="en-GB" dirty="0" smtClean="0"/>
            </a:br>
            <a:r>
              <a:rPr lang="en-GB" dirty="0" smtClean="0"/>
              <a:t>and talking about things</a:t>
            </a:r>
          </a:p>
          <a:p>
            <a:endParaRPr lang="en-GB" dirty="0" smtClean="0"/>
          </a:p>
          <a:p>
            <a:r>
              <a:rPr lang="en-GB" dirty="0" smtClean="0"/>
              <a:t>Benefits</a:t>
            </a:r>
          </a:p>
          <a:p>
            <a:pPr lvl="1"/>
            <a:r>
              <a:rPr lang="en-GB" dirty="0" smtClean="0"/>
              <a:t>more ideas and designs </a:t>
            </a:r>
            <a:br>
              <a:rPr lang="en-GB" dirty="0" smtClean="0"/>
            </a:br>
            <a:r>
              <a:rPr lang="en-GB" dirty="0" smtClean="0"/>
              <a:t>generated</a:t>
            </a:r>
          </a:p>
          <a:p>
            <a:endParaRPr lang="en-GB" dirty="0" smtClean="0"/>
          </a:p>
          <a:p>
            <a:r>
              <a:rPr lang="en-GB" dirty="0" smtClean="0"/>
              <a:t>Disadvantages</a:t>
            </a:r>
          </a:p>
          <a:p>
            <a:pPr lvl="1"/>
            <a:r>
              <a:rPr lang="en-GB" dirty="0" smtClean="0"/>
              <a:t>difficult to communicate and </a:t>
            </a:r>
            <a:br>
              <a:rPr lang="en-GB" dirty="0" smtClean="0"/>
            </a:br>
            <a:r>
              <a:rPr lang="en-GB" dirty="0" smtClean="0"/>
              <a:t>progress forward the designs being create</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20</a:t>
            </a:fld>
            <a:endParaRPr lang="en-GB"/>
          </a:p>
        </p:txBody>
      </p:sp>
    </p:spTree>
    <p:extLst>
      <p:ext uri="{BB962C8B-B14F-4D97-AF65-F5344CB8AC3E}">
        <p14:creationId xmlns:p14="http://schemas.microsoft.com/office/powerpoint/2010/main" val="3888325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GB" smtClean="0"/>
              <a:t>Interaction design in business</a:t>
            </a:r>
            <a:endParaRPr lang="en-GB" dirty="0"/>
          </a:p>
        </p:txBody>
      </p:sp>
      <p:sp>
        <p:nvSpPr>
          <p:cNvPr id="49155" name="Rectangle 3"/>
          <p:cNvSpPr>
            <a:spLocks noGrp="1" noChangeArrowheads="1"/>
          </p:cNvSpPr>
          <p:nvPr>
            <p:ph idx="1"/>
          </p:nvPr>
        </p:nvSpPr>
        <p:spPr>
          <a:xfrm>
            <a:off x="251520" y="2194560"/>
            <a:ext cx="8784976" cy="4546808"/>
          </a:xfrm>
        </p:spPr>
        <p:txBody>
          <a:bodyPr>
            <a:normAutofit lnSpcReduction="10000"/>
          </a:bodyPr>
          <a:lstStyle/>
          <a:p>
            <a:r>
              <a:rPr lang="en-GB" dirty="0" smtClean="0"/>
              <a:t>Increasing number of ID consultancies, examples of well known ones include:</a:t>
            </a:r>
          </a:p>
          <a:p>
            <a:endParaRPr lang="en-GB" dirty="0" smtClean="0"/>
          </a:p>
          <a:p>
            <a:pPr lvl="1"/>
            <a:r>
              <a:rPr lang="en-GB" b="1" dirty="0" smtClean="0"/>
              <a:t>Nielsen Norman Group</a:t>
            </a:r>
            <a:r>
              <a:rPr lang="en-GB" dirty="0" smtClean="0"/>
              <a:t>: “help companies enter the age of the consumer, designing human-</a:t>
            </a:r>
            <a:r>
              <a:rPr lang="en-GB" dirty="0" err="1" smtClean="0"/>
              <a:t>centered</a:t>
            </a:r>
            <a:r>
              <a:rPr lang="en-GB" dirty="0" smtClean="0"/>
              <a:t> products and services”</a:t>
            </a:r>
          </a:p>
          <a:p>
            <a:pPr lvl="1"/>
            <a:endParaRPr lang="en-GB" dirty="0" smtClean="0"/>
          </a:p>
          <a:p>
            <a:pPr lvl="1"/>
            <a:r>
              <a:rPr lang="en-GB" b="1" dirty="0" smtClean="0"/>
              <a:t>Cooper</a:t>
            </a:r>
            <a:r>
              <a:rPr lang="en-GB" dirty="0" smtClean="0"/>
              <a:t>: “From research and product to goal-related design”</a:t>
            </a:r>
          </a:p>
          <a:p>
            <a:pPr lvl="1"/>
            <a:endParaRPr lang="en-GB" dirty="0" smtClean="0"/>
          </a:p>
          <a:p>
            <a:pPr lvl="1"/>
            <a:r>
              <a:rPr lang="en-GB" b="1" dirty="0" smtClean="0"/>
              <a:t>Swim</a:t>
            </a:r>
            <a:r>
              <a:rPr lang="en-GB" dirty="0" smtClean="0"/>
              <a:t>: “provides a wide range of design services, in each case targeted to address the product development needs at hand”</a:t>
            </a:r>
          </a:p>
          <a:p>
            <a:pPr lvl="1"/>
            <a:endParaRPr lang="en-GB" dirty="0" smtClean="0"/>
          </a:p>
          <a:p>
            <a:pPr lvl="1"/>
            <a:r>
              <a:rPr lang="en-GB" b="1" dirty="0" err="1" smtClean="0"/>
              <a:t>IDEO</a:t>
            </a:r>
            <a:r>
              <a:rPr lang="en-GB" dirty="0" smtClean="0"/>
              <a:t>: “creates products, services and environments for companies pioneering new ways to provide value to their customers”</a:t>
            </a:r>
          </a:p>
          <a:p>
            <a:pPr lvl="1"/>
            <a:endParaRPr lang="en-GB" dirty="0" smtClean="0"/>
          </a:p>
          <a:p>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21</a:t>
            </a:fld>
            <a:endParaRPr lang="en-GB"/>
          </a:p>
        </p:txBody>
      </p:sp>
    </p:spTree>
    <p:extLst>
      <p:ext uri="{BB962C8B-B14F-4D97-AF65-F5344CB8AC3E}">
        <p14:creationId xmlns:p14="http://schemas.microsoft.com/office/powerpoint/2010/main" val="9599476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187624" y="764373"/>
            <a:ext cx="7362016" cy="1293028"/>
          </a:xfrm>
        </p:spPr>
        <p:txBody>
          <a:bodyPr>
            <a:normAutofit/>
          </a:bodyPr>
          <a:lstStyle/>
          <a:p>
            <a:r>
              <a:rPr lang="en-GB" dirty="0" smtClean="0"/>
              <a:t>What do professionals do in the ID business?</a:t>
            </a:r>
            <a:endParaRPr lang="en-GB" dirty="0"/>
          </a:p>
        </p:txBody>
      </p:sp>
      <p:sp>
        <p:nvSpPr>
          <p:cNvPr id="51203" name="Rectangle 3"/>
          <p:cNvSpPr>
            <a:spLocks noGrp="1" noChangeArrowheads="1"/>
          </p:cNvSpPr>
          <p:nvPr>
            <p:ph idx="1"/>
          </p:nvPr>
        </p:nvSpPr>
        <p:spPr>
          <a:xfrm>
            <a:off x="594360" y="2240240"/>
            <a:ext cx="7955280" cy="4069080"/>
          </a:xfrm>
        </p:spPr>
        <p:txBody>
          <a:bodyPr>
            <a:normAutofit fontScale="92500" lnSpcReduction="20000"/>
          </a:bodyPr>
          <a:lstStyle/>
          <a:p>
            <a:r>
              <a:rPr lang="en-US" b="1" dirty="0"/>
              <a:t>I</a:t>
            </a:r>
            <a:r>
              <a:rPr lang="en-US" b="1" dirty="0" smtClean="0"/>
              <a:t>nteraction designers </a:t>
            </a:r>
            <a:r>
              <a:rPr lang="en-US" dirty="0" smtClean="0"/>
              <a:t>- people involved in the design of all the interactive aspects of a product</a:t>
            </a:r>
            <a:br>
              <a:rPr lang="en-US" dirty="0" smtClean="0"/>
            </a:br>
            <a:endParaRPr lang="en-US" dirty="0" smtClean="0"/>
          </a:p>
          <a:p>
            <a:r>
              <a:rPr lang="en-US" b="1" dirty="0"/>
              <a:t>U</a:t>
            </a:r>
            <a:r>
              <a:rPr lang="en-US" b="1" dirty="0" smtClean="0"/>
              <a:t>sability engineers </a:t>
            </a:r>
            <a:r>
              <a:rPr lang="en-US" dirty="0" smtClean="0"/>
              <a:t>- people who focus on evaluating products, using usability methods and principles</a:t>
            </a:r>
            <a:br>
              <a:rPr lang="en-US" dirty="0" smtClean="0"/>
            </a:br>
            <a:endParaRPr lang="en-US" dirty="0" smtClean="0"/>
          </a:p>
          <a:p>
            <a:r>
              <a:rPr lang="en-US" b="1" dirty="0"/>
              <a:t>W</a:t>
            </a:r>
            <a:r>
              <a:rPr lang="en-US" b="1" dirty="0" smtClean="0"/>
              <a:t>eb designers </a:t>
            </a:r>
            <a:r>
              <a:rPr lang="en-US" dirty="0" smtClean="0"/>
              <a:t>- people who develop and create the visual design of websites, such as layouts</a:t>
            </a:r>
            <a:br>
              <a:rPr lang="en-US" dirty="0" smtClean="0"/>
            </a:br>
            <a:endParaRPr lang="en-US" dirty="0" smtClean="0"/>
          </a:p>
          <a:p>
            <a:r>
              <a:rPr lang="en-US" b="1" dirty="0"/>
              <a:t>I</a:t>
            </a:r>
            <a:r>
              <a:rPr lang="en-US" b="1" dirty="0" smtClean="0"/>
              <a:t>nformation architects </a:t>
            </a:r>
            <a:r>
              <a:rPr lang="en-US" dirty="0" smtClean="0"/>
              <a:t>- people who come up with ideas of how to plan and structure interactive products</a:t>
            </a:r>
            <a:br>
              <a:rPr lang="en-US" dirty="0" smtClean="0"/>
            </a:br>
            <a:endParaRPr lang="en-US" dirty="0" smtClean="0"/>
          </a:p>
          <a:p>
            <a:r>
              <a:rPr lang="en-US" b="1" dirty="0"/>
              <a:t>U</a:t>
            </a:r>
            <a:r>
              <a:rPr lang="en-US" b="1" dirty="0" smtClean="0"/>
              <a:t>ser experience designers (</a:t>
            </a:r>
            <a:r>
              <a:rPr lang="en-US" b="1" dirty="0" err="1" smtClean="0"/>
              <a:t>UX</a:t>
            </a:r>
            <a:r>
              <a:rPr lang="en-US" b="1" dirty="0" smtClean="0"/>
              <a:t>) </a:t>
            </a:r>
            <a:r>
              <a:rPr lang="en-US" dirty="0" smtClean="0"/>
              <a:t>- people who do all the above but who may also carry out field studies to inform the design of products</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22</a:t>
            </a:fld>
            <a:endParaRPr lang="en-GB"/>
          </a:p>
        </p:txBody>
      </p:sp>
    </p:spTree>
    <p:extLst>
      <p:ext uri="{BB962C8B-B14F-4D97-AF65-F5344CB8AC3E}">
        <p14:creationId xmlns:p14="http://schemas.microsoft.com/office/powerpoint/2010/main" val="35659030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GB" smtClean="0"/>
              <a:t>The User Experience</a:t>
            </a:r>
            <a:endParaRPr lang="en-GB" dirty="0"/>
          </a:p>
        </p:txBody>
      </p:sp>
      <p:sp>
        <p:nvSpPr>
          <p:cNvPr id="53251" name="Rectangle 3"/>
          <p:cNvSpPr>
            <a:spLocks noGrp="1" noChangeArrowheads="1"/>
          </p:cNvSpPr>
          <p:nvPr>
            <p:ph idx="1"/>
          </p:nvPr>
        </p:nvSpPr>
        <p:spPr>
          <a:xfrm>
            <a:off x="594360" y="2194560"/>
            <a:ext cx="8226112" cy="4069080"/>
          </a:xfrm>
        </p:spPr>
        <p:txBody>
          <a:bodyPr>
            <a:normAutofit lnSpcReduction="10000"/>
          </a:bodyPr>
          <a:lstStyle/>
          <a:p>
            <a:r>
              <a:rPr lang="en-GB" dirty="0" smtClean="0"/>
              <a:t>How a product behaves and is used by people in the real world</a:t>
            </a:r>
          </a:p>
          <a:p>
            <a:pPr lvl="1"/>
            <a:r>
              <a:rPr lang="en-GB" dirty="0" smtClean="0"/>
              <a:t>the way people feel about it and their pleasure and satisfaction when using it, looking at it, holding it, and opening or closing it</a:t>
            </a:r>
          </a:p>
          <a:p>
            <a:pPr lvl="1"/>
            <a:r>
              <a:rPr lang="en-GB" dirty="0" smtClean="0"/>
              <a:t>“every product that is used by someone has a user experience: newspapers, ketchup bottles, reclining armchairs, cardigan sweaters.” (Garrett, 2010)</a:t>
            </a:r>
          </a:p>
          <a:p>
            <a:pPr lvl="1"/>
            <a:r>
              <a:rPr lang="en-GB" dirty="0" smtClean="0"/>
              <a:t>“all aspects of the end-user's interaction with the company, its services, and its products.” (Nielsen and Norman, 2014)</a:t>
            </a:r>
          </a:p>
          <a:p>
            <a:endParaRPr lang="en-GB" dirty="0" smtClean="0"/>
          </a:p>
          <a:p>
            <a:r>
              <a:rPr lang="en-GB" dirty="0" smtClean="0"/>
              <a:t>Cannot design a user experience, only </a:t>
            </a:r>
            <a:br>
              <a:rPr lang="en-GB" dirty="0" smtClean="0"/>
            </a:br>
            <a:r>
              <a:rPr lang="en-GB" dirty="0" smtClean="0"/>
              <a:t>design </a:t>
            </a:r>
            <a:r>
              <a:rPr lang="en-GB" b="1" dirty="0" smtClean="0"/>
              <a:t>for</a:t>
            </a:r>
            <a:r>
              <a:rPr lang="en-GB" dirty="0" smtClean="0"/>
              <a:t> a user experience</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23</a:t>
            </a:fld>
            <a:endParaRPr lang="en-GB"/>
          </a:p>
        </p:txBody>
      </p:sp>
      <p:pic>
        <p:nvPicPr>
          <p:cNvPr id="3" name="Picture 2"/>
          <p:cNvPicPr>
            <a:picLocks noChangeAspect="1"/>
          </p:cNvPicPr>
          <p:nvPr/>
        </p:nvPicPr>
        <p:blipFill>
          <a:blip r:embed="rId3"/>
          <a:stretch>
            <a:fillRect/>
          </a:stretch>
        </p:blipFill>
        <p:spPr>
          <a:xfrm>
            <a:off x="6876256" y="5137348"/>
            <a:ext cx="2071210" cy="1688232"/>
          </a:xfrm>
          <a:prstGeom prst="rect">
            <a:avLst/>
          </a:prstGeom>
        </p:spPr>
      </p:pic>
    </p:spTree>
    <p:extLst>
      <p:ext uri="{BB962C8B-B14F-4D97-AF65-F5344CB8AC3E}">
        <p14:creationId xmlns:p14="http://schemas.microsoft.com/office/powerpoint/2010/main" val="15274698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971600" y="764373"/>
            <a:ext cx="7578040" cy="1293028"/>
          </a:xfrm>
        </p:spPr>
        <p:txBody>
          <a:bodyPr>
            <a:normAutofit fontScale="90000"/>
          </a:bodyPr>
          <a:lstStyle/>
          <a:p>
            <a:r>
              <a:rPr lang="en-GB" dirty="0" smtClean="0"/>
              <a:t>Why was the iPod user experience such a success?</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24</a:t>
            </a:fld>
            <a:endParaRPr lang="en-GB"/>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060848"/>
            <a:ext cx="6336704" cy="3934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6165304"/>
            <a:ext cx="34385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07054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27584" y="764373"/>
            <a:ext cx="7722056" cy="1293028"/>
          </a:xfrm>
        </p:spPr>
        <p:txBody>
          <a:bodyPr>
            <a:normAutofit fontScale="90000"/>
          </a:bodyPr>
          <a:lstStyle/>
          <a:p>
            <a:r>
              <a:rPr lang="en-GB" dirty="0" smtClean="0"/>
              <a:t>Why was the iPod user experience such a success?</a:t>
            </a:r>
            <a:endParaRPr lang="en-GB" dirty="0"/>
          </a:p>
        </p:txBody>
      </p:sp>
      <p:sp>
        <p:nvSpPr>
          <p:cNvPr id="55299" name="Content Placeholder 3"/>
          <p:cNvSpPr>
            <a:spLocks noGrp="1"/>
          </p:cNvSpPr>
          <p:nvPr>
            <p:ph idx="1"/>
          </p:nvPr>
        </p:nvSpPr>
        <p:spPr>
          <a:xfrm>
            <a:off x="4644008" y="2312248"/>
            <a:ext cx="3905632" cy="4069080"/>
          </a:xfrm>
        </p:spPr>
        <p:txBody>
          <a:bodyPr/>
          <a:lstStyle/>
          <a:p>
            <a:endParaRPr lang="en-GB" dirty="0" smtClean="0"/>
          </a:p>
          <a:p>
            <a:r>
              <a:rPr lang="en-GB" dirty="0" smtClean="0"/>
              <a:t>Quality user experience from the start</a:t>
            </a:r>
          </a:p>
          <a:p>
            <a:endParaRPr lang="en-GB" dirty="0" smtClean="0"/>
          </a:p>
          <a:p>
            <a:r>
              <a:rPr lang="en-GB" dirty="0" smtClean="0"/>
              <a:t>Simple, elegant, distinct brand, pleasurable, must have fashion item, catchy names, cool, etc.</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25</a:t>
            </a:fld>
            <a:endParaRPr lang="en-GB"/>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708920"/>
            <a:ext cx="394335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97" y="5373216"/>
            <a:ext cx="34385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5463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83568" y="764373"/>
            <a:ext cx="7866072" cy="1293028"/>
          </a:xfrm>
        </p:spPr>
        <p:txBody>
          <a:bodyPr>
            <a:normAutofit fontScale="90000"/>
          </a:bodyPr>
          <a:lstStyle/>
          <a:p>
            <a:r>
              <a:rPr lang="en-GB" dirty="0" smtClean="0"/>
              <a:t>What is involved in the process of interaction design </a:t>
            </a:r>
            <a:endParaRPr lang="en-GB" dirty="0"/>
          </a:p>
        </p:txBody>
      </p:sp>
      <p:sp>
        <p:nvSpPr>
          <p:cNvPr id="57347" name="Rectangle 3"/>
          <p:cNvSpPr>
            <a:spLocks noGrp="1" noChangeArrowheads="1"/>
          </p:cNvSpPr>
          <p:nvPr>
            <p:ph idx="1"/>
          </p:nvPr>
        </p:nvSpPr>
        <p:spPr>
          <a:xfrm>
            <a:off x="594360" y="2420888"/>
            <a:ext cx="7955280" cy="4069080"/>
          </a:xfrm>
        </p:spPr>
        <p:txBody>
          <a:bodyPr>
            <a:normAutofit/>
          </a:bodyPr>
          <a:lstStyle/>
          <a:p>
            <a:r>
              <a:rPr lang="en-GB" sz="2800" dirty="0" smtClean="0"/>
              <a:t>Establishing requirements</a:t>
            </a:r>
          </a:p>
          <a:p>
            <a:endParaRPr lang="en-GB" sz="2800" dirty="0" smtClean="0"/>
          </a:p>
          <a:p>
            <a:r>
              <a:rPr lang="en-GB" sz="2800" dirty="0" smtClean="0"/>
              <a:t>Developing alternatives</a:t>
            </a:r>
          </a:p>
          <a:p>
            <a:endParaRPr lang="en-GB" sz="2800" dirty="0" smtClean="0"/>
          </a:p>
          <a:p>
            <a:r>
              <a:rPr lang="en-GB" sz="2800" dirty="0" smtClean="0"/>
              <a:t>Prototyping</a:t>
            </a:r>
          </a:p>
          <a:p>
            <a:endParaRPr lang="en-GB" sz="2800" dirty="0" smtClean="0"/>
          </a:p>
          <a:p>
            <a:r>
              <a:rPr lang="en-GB" sz="2800" dirty="0" smtClean="0"/>
              <a:t>Evaluating</a:t>
            </a:r>
          </a:p>
          <a:p>
            <a:endParaRPr lang="en-GB" sz="2800"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26</a:t>
            </a:fld>
            <a:endParaRPr lang="en-GB"/>
          </a:p>
        </p:txBody>
      </p:sp>
      <p:pic>
        <p:nvPicPr>
          <p:cNvPr id="4" name="Picture 3"/>
          <p:cNvPicPr>
            <a:picLocks noChangeAspect="1"/>
          </p:cNvPicPr>
          <p:nvPr/>
        </p:nvPicPr>
        <p:blipFill>
          <a:blip r:embed="rId3"/>
          <a:stretch>
            <a:fillRect/>
          </a:stretch>
        </p:blipFill>
        <p:spPr>
          <a:xfrm>
            <a:off x="5292080" y="3429000"/>
            <a:ext cx="3713273" cy="3245400"/>
          </a:xfrm>
          <a:prstGeom prst="rect">
            <a:avLst/>
          </a:prstGeom>
        </p:spPr>
      </p:pic>
    </p:spTree>
    <p:extLst>
      <p:ext uri="{BB962C8B-B14F-4D97-AF65-F5344CB8AC3E}">
        <p14:creationId xmlns:p14="http://schemas.microsoft.com/office/powerpoint/2010/main" val="2045272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331640" y="764373"/>
            <a:ext cx="7218000" cy="1293028"/>
          </a:xfrm>
        </p:spPr>
        <p:txBody>
          <a:bodyPr/>
          <a:lstStyle/>
          <a:p>
            <a:r>
              <a:rPr lang="en-GB" dirty="0" smtClean="0"/>
              <a:t>Core characteristics of interaction design</a:t>
            </a:r>
            <a:endParaRPr lang="en-GB" dirty="0"/>
          </a:p>
        </p:txBody>
      </p:sp>
      <p:sp>
        <p:nvSpPr>
          <p:cNvPr id="59395" name="Rectangle 3"/>
          <p:cNvSpPr>
            <a:spLocks noGrp="1" noChangeArrowheads="1"/>
          </p:cNvSpPr>
          <p:nvPr>
            <p:ph idx="1"/>
          </p:nvPr>
        </p:nvSpPr>
        <p:spPr>
          <a:xfrm>
            <a:off x="594360" y="2600280"/>
            <a:ext cx="7955280" cy="4069080"/>
          </a:xfrm>
        </p:spPr>
        <p:txBody>
          <a:bodyPr>
            <a:normAutofit/>
          </a:bodyPr>
          <a:lstStyle/>
          <a:p>
            <a:r>
              <a:rPr lang="en-US" sz="2400" dirty="0" smtClean="0"/>
              <a:t>Users should be involved through the development of the project</a:t>
            </a:r>
          </a:p>
          <a:p>
            <a:endParaRPr lang="en-US" sz="2400" dirty="0" smtClean="0"/>
          </a:p>
          <a:p>
            <a:r>
              <a:rPr lang="en-US" sz="2400" dirty="0" smtClean="0"/>
              <a:t>Specific usability and user experience goals need to be identified, clearly documented and agreed at the beginning of the project</a:t>
            </a:r>
          </a:p>
          <a:p>
            <a:endParaRPr lang="en-US" sz="2400" dirty="0" smtClean="0"/>
          </a:p>
          <a:p>
            <a:r>
              <a:rPr lang="en-US" sz="2400" dirty="0" smtClean="0"/>
              <a:t>Iteration is needed through the core activities</a:t>
            </a: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27</a:t>
            </a:fld>
            <a:endParaRPr lang="en-GB"/>
          </a:p>
        </p:txBody>
      </p:sp>
      <p:pic>
        <p:nvPicPr>
          <p:cNvPr id="5" name="Picture 4"/>
          <p:cNvPicPr>
            <a:picLocks noChangeAspect="1"/>
          </p:cNvPicPr>
          <p:nvPr/>
        </p:nvPicPr>
        <p:blipFill>
          <a:blip r:embed="rId3"/>
          <a:stretch>
            <a:fillRect/>
          </a:stretch>
        </p:blipFill>
        <p:spPr>
          <a:xfrm>
            <a:off x="107504" y="1528692"/>
            <a:ext cx="2088232" cy="1044116"/>
          </a:xfrm>
          <a:prstGeom prst="rect">
            <a:avLst/>
          </a:prstGeom>
        </p:spPr>
      </p:pic>
    </p:spTree>
    <p:extLst>
      <p:ext uri="{BB962C8B-B14F-4D97-AF65-F5344CB8AC3E}">
        <p14:creationId xmlns:p14="http://schemas.microsoft.com/office/powerpoint/2010/main" val="7667575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187624" y="764373"/>
            <a:ext cx="7362016" cy="1293028"/>
          </a:xfrm>
        </p:spPr>
        <p:txBody>
          <a:bodyPr/>
          <a:lstStyle/>
          <a:p>
            <a:r>
              <a:rPr lang="en-GB" dirty="0" smtClean="0"/>
              <a:t>Why go to this length?</a:t>
            </a:r>
            <a:endParaRPr lang="en-GB" dirty="0"/>
          </a:p>
        </p:txBody>
      </p:sp>
      <p:sp>
        <p:nvSpPr>
          <p:cNvPr id="61443" name="Rectangle 3"/>
          <p:cNvSpPr>
            <a:spLocks noGrp="1" noChangeArrowheads="1"/>
          </p:cNvSpPr>
          <p:nvPr>
            <p:ph idx="1"/>
          </p:nvPr>
        </p:nvSpPr>
        <p:spPr>
          <a:xfrm>
            <a:off x="395536" y="2194560"/>
            <a:ext cx="8496944" cy="4186768"/>
          </a:xfrm>
        </p:spPr>
        <p:txBody>
          <a:bodyPr>
            <a:noAutofit/>
          </a:bodyPr>
          <a:lstStyle/>
          <a:p>
            <a:r>
              <a:rPr lang="en-GB" sz="2400" dirty="0" smtClean="0"/>
              <a:t>Help designers: </a:t>
            </a:r>
          </a:p>
          <a:p>
            <a:pPr lvl="1"/>
            <a:endParaRPr lang="en-GB" dirty="0" smtClean="0"/>
          </a:p>
          <a:p>
            <a:pPr lvl="1"/>
            <a:r>
              <a:rPr lang="en-GB" dirty="0"/>
              <a:t>U</a:t>
            </a:r>
            <a:r>
              <a:rPr lang="en-GB" dirty="0" smtClean="0"/>
              <a:t>nderstand how to design interactive products that fit with what people want, need and may desire</a:t>
            </a:r>
          </a:p>
          <a:p>
            <a:pPr lvl="1"/>
            <a:endParaRPr lang="en-GB" dirty="0" smtClean="0"/>
          </a:p>
          <a:p>
            <a:pPr lvl="1"/>
            <a:r>
              <a:rPr lang="en-GB" dirty="0"/>
              <a:t>A</a:t>
            </a:r>
            <a:r>
              <a:rPr lang="en-GB" dirty="0" smtClean="0"/>
              <a:t>ppreciate that one size does not fit all</a:t>
            </a:r>
          </a:p>
          <a:p>
            <a:pPr lvl="2"/>
            <a:r>
              <a:rPr lang="en-GB" dirty="0" smtClean="0"/>
              <a:t>e.g., teenagers are very different to grown-ups</a:t>
            </a:r>
          </a:p>
          <a:p>
            <a:pPr lvl="1"/>
            <a:endParaRPr lang="en-GB" dirty="0" smtClean="0"/>
          </a:p>
          <a:p>
            <a:pPr lvl="1"/>
            <a:r>
              <a:rPr lang="en-GB" dirty="0"/>
              <a:t>I</a:t>
            </a:r>
            <a:r>
              <a:rPr lang="en-GB" dirty="0" smtClean="0"/>
              <a:t>dentify any incorrect assumptions they may have about particular user groups</a:t>
            </a:r>
          </a:p>
          <a:p>
            <a:pPr lvl="2"/>
            <a:r>
              <a:rPr lang="en-GB" dirty="0" smtClean="0"/>
              <a:t>e.g., not all old people want or need big fonts</a:t>
            </a:r>
          </a:p>
          <a:p>
            <a:pPr lvl="1"/>
            <a:endParaRPr lang="en-GB" dirty="0" smtClean="0"/>
          </a:p>
          <a:p>
            <a:pPr lvl="1"/>
            <a:r>
              <a:rPr lang="en-GB" dirty="0"/>
              <a:t>B</a:t>
            </a:r>
            <a:r>
              <a:rPr lang="en-GB" dirty="0" smtClean="0"/>
              <a:t>e aware of both people’s sensitivities and their capabilities</a:t>
            </a:r>
          </a:p>
          <a:p>
            <a:pPr lvl="1"/>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28</a:t>
            </a:fld>
            <a:endParaRPr lang="en-GB"/>
          </a:p>
        </p:txBody>
      </p:sp>
    </p:spTree>
    <p:extLst>
      <p:ext uri="{BB962C8B-B14F-4D97-AF65-F5344CB8AC3E}">
        <p14:creationId xmlns:p14="http://schemas.microsoft.com/office/powerpoint/2010/main" val="15281818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195736" y="764373"/>
            <a:ext cx="6353904" cy="1293028"/>
          </a:xfrm>
        </p:spPr>
        <p:txBody>
          <a:bodyPr>
            <a:normAutofit fontScale="90000"/>
          </a:bodyPr>
          <a:lstStyle/>
          <a:p>
            <a:r>
              <a:rPr lang="en-GB" dirty="0" smtClean="0"/>
              <a:t>Are cultural differences important?</a:t>
            </a:r>
            <a:endParaRPr lang="en-GB" dirty="0"/>
          </a:p>
        </p:txBody>
      </p:sp>
      <p:sp>
        <p:nvSpPr>
          <p:cNvPr id="63491" name="Rectangle 3"/>
          <p:cNvSpPr>
            <a:spLocks noGrp="1" noChangeArrowheads="1"/>
          </p:cNvSpPr>
          <p:nvPr>
            <p:ph idx="1"/>
          </p:nvPr>
        </p:nvSpPr>
        <p:spPr>
          <a:xfrm>
            <a:off x="594360" y="2194560"/>
            <a:ext cx="8010088" cy="4258776"/>
          </a:xfrm>
        </p:spPr>
        <p:txBody>
          <a:bodyPr>
            <a:normAutofit/>
          </a:bodyPr>
          <a:lstStyle/>
          <a:p>
            <a:r>
              <a:rPr lang="en-GB" sz="2400" dirty="0" smtClean="0"/>
              <a:t>5/21/2015 versus 21/5/2015?</a:t>
            </a:r>
          </a:p>
          <a:p>
            <a:pPr lvl="1"/>
            <a:r>
              <a:rPr lang="en-GB" sz="2400" dirty="0" smtClean="0"/>
              <a:t>Which should be used for international services and online forms?</a:t>
            </a:r>
          </a:p>
          <a:p>
            <a:pPr lvl="1"/>
            <a:endParaRPr lang="en-GB" sz="2400" dirty="0" smtClean="0"/>
          </a:p>
          <a:p>
            <a:r>
              <a:rPr lang="en-GB" sz="2400" dirty="0" smtClean="0"/>
              <a:t>Why is it that certain products, like the iPod, are universally accepted by people from all parts of the world whereas websites are reacted to differently by people from different cultures?</a:t>
            </a: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29</a:t>
            </a:fld>
            <a:endParaRPr lang="en-GB"/>
          </a:p>
        </p:txBody>
      </p:sp>
    </p:spTree>
    <p:extLst>
      <p:ext uri="{BB962C8B-B14F-4D97-AF65-F5344CB8AC3E}">
        <p14:creationId xmlns:p14="http://schemas.microsoft.com/office/powerpoint/2010/main" val="37807534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smtClean="0"/>
              <a:t>Bad designs</a:t>
            </a:r>
            <a:endParaRPr lang="en-GB" dirty="0"/>
          </a:p>
        </p:txBody>
      </p:sp>
      <p:sp>
        <p:nvSpPr>
          <p:cNvPr id="18435" name="Rectangle 3"/>
          <p:cNvSpPr>
            <a:spLocks noGrp="1" noChangeArrowheads="1"/>
          </p:cNvSpPr>
          <p:nvPr>
            <p:ph idx="1"/>
          </p:nvPr>
        </p:nvSpPr>
        <p:spPr>
          <a:xfrm>
            <a:off x="594360" y="2194560"/>
            <a:ext cx="8298120" cy="4330784"/>
          </a:xfrm>
        </p:spPr>
        <p:txBody>
          <a:bodyPr>
            <a:normAutofit fontScale="92500" lnSpcReduction="10000"/>
          </a:bodyPr>
          <a:lstStyle/>
          <a:p>
            <a:pPr lvl="1"/>
            <a:r>
              <a:rPr lang="en-GB" dirty="0" smtClean="0"/>
              <a:t>Elevator controls and labels on the bottom row all look the same, so it is easy to push a label by mistake instead of a control button</a:t>
            </a:r>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endParaRPr lang="en-GB" dirty="0" smtClean="0"/>
          </a:p>
          <a:p>
            <a:pPr lvl="1"/>
            <a:r>
              <a:rPr lang="en-GB" dirty="0" smtClean="0"/>
              <a:t>People do not make same mistake for the labels and buttons on the top row. Why not?</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3</a:t>
            </a:fld>
            <a:endParaRPr lang="en-GB" dirty="0"/>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185" y="3284984"/>
            <a:ext cx="37719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noChangeArrowheads="1"/>
          </p:cNvSpPr>
          <p:nvPr/>
        </p:nvSpPr>
        <p:spPr bwMode="auto">
          <a:xfrm>
            <a:off x="2843808" y="5033600"/>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9877572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Accessibility</a:t>
            </a:r>
            <a:endParaRPr lang="en-US" dirty="0"/>
          </a:p>
        </p:txBody>
      </p:sp>
      <p:sp>
        <p:nvSpPr>
          <p:cNvPr id="3" name="Content Placeholder 2"/>
          <p:cNvSpPr>
            <a:spLocks noGrp="1"/>
          </p:cNvSpPr>
          <p:nvPr>
            <p:ph idx="1"/>
          </p:nvPr>
        </p:nvSpPr>
        <p:spPr>
          <a:xfrm>
            <a:off x="594360" y="2194560"/>
            <a:ext cx="8154104" cy="4069080"/>
          </a:xfrm>
        </p:spPr>
        <p:txBody>
          <a:bodyPr>
            <a:normAutofit/>
          </a:bodyPr>
          <a:lstStyle/>
          <a:p>
            <a:r>
              <a:rPr lang="en-US" sz="2400" dirty="0" smtClean="0"/>
              <a:t>Degree to which a product is usable and accessible by as many people as possible</a:t>
            </a:r>
          </a:p>
          <a:p>
            <a:pPr marL="0" indent="0">
              <a:buNone/>
            </a:pPr>
            <a:endParaRPr lang="en-US" sz="2400" dirty="0" smtClean="0"/>
          </a:p>
          <a:p>
            <a:r>
              <a:rPr lang="en-US" sz="2400" dirty="0" smtClean="0"/>
              <a:t>Focus on disability:</a:t>
            </a:r>
          </a:p>
          <a:p>
            <a:endParaRPr lang="en-US" sz="2400" dirty="0" smtClean="0"/>
          </a:p>
          <a:p>
            <a:pPr lvl="1"/>
            <a:r>
              <a:rPr lang="en-US" sz="2400" dirty="0" smtClean="0"/>
              <a:t>Have a mental or physical impairment</a:t>
            </a:r>
          </a:p>
          <a:p>
            <a:pPr lvl="1"/>
            <a:r>
              <a:rPr lang="en-US" sz="2400" dirty="0" smtClean="0"/>
              <a:t>This has an adverse affect on their everyday lives</a:t>
            </a:r>
          </a:p>
          <a:p>
            <a:pPr lvl="1"/>
            <a:r>
              <a:rPr lang="en-US" sz="2400" dirty="0" smtClean="0"/>
              <a:t>It is long term</a:t>
            </a:r>
          </a:p>
          <a:p>
            <a:pPr lvl="1"/>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A7EA2D8D-44E5-43C4-BBA1-AE3E32EF0894}" type="slidenum">
              <a:rPr lang="en-GB" smtClean="0"/>
              <a:pPr/>
              <a:t>30</a:t>
            </a:fld>
            <a:endParaRPr lang="en-GB"/>
          </a:p>
        </p:txBody>
      </p:sp>
    </p:spTree>
    <p:extLst>
      <p:ext uri="{BB962C8B-B14F-4D97-AF65-F5344CB8AC3E}">
        <p14:creationId xmlns:p14="http://schemas.microsoft.com/office/powerpoint/2010/main" val="4794507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smtClean="0"/>
              <a:t>Usability goals</a:t>
            </a:r>
            <a:endParaRPr lang="en-GB" dirty="0"/>
          </a:p>
        </p:txBody>
      </p:sp>
      <p:sp>
        <p:nvSpPr>
          <p:cNvPr id="67587" name="Rectangle 3"/>
          <p:cNvSpPr>
            <a:spLocks noGrp="1" noChangeArrowheads="1"/>
          </p:cNvSpPr>
          <p:nvPr>
            <p:ph idx="1"/>
          </p:nvPr>
        </p:nvSpPr>
        <p:spPr>
          <a:xfrm>
            <a:off x="899592" y="2194560"/>
            <a:ext cx="7920880" cy="4474800"/>
          </a:xfrm>
        </p:spPr>
        <p:txBody>
          <a:bodyPr>
            <a:normAutofit fontScale="92500" lnSpcReduction="10000"/>
          </a:bodyPr>
          <a:lstStyle/>
          <a:p>
            <a:r>
              <a:rPr lang="en-GB" sz="2400" dirty="0" smtClean="0"/>
              <a:t>Effective to use</a:t>
            </a:r>
          </a:p>
          <a:p>
            <a:endParaRPr lang="en-GB" sz="2400" dirty="0" smtClean="0"/>
          </a:p>
          <a:p>
            <a:r>
              <a:rPr lang="en-GB" sz="2400" dirty="0" smtClean="0"/>
              <a:t>Efficient to use</a:t>
            </a:r>
          </a:p>
          <a:p>
            <a:endParaRPr lang="en-GB" sz="2400" dirty="0" smtClean="0"/>
          </a:p>
          <a:p>
            <a:r>
              <a:rPr lang="en-GB" sz="2400" dirty="0" smtClean="0"/>
              <a:t>Safe to use</a:t>
            </a:r>
          </a:p>
          <a:p>
            <a:endParaRPr lang="en-GB" sz="2400" dirty="0" smtClean="0"/>
          </a:p>
          <a:p>
            <a:r>
              <a:rPr lang="en-GB" sz="2400" dirty="0" smtClean="0"/>
              <a:t>Have good utility</a:t>
            </a:r>
          </a:p>
          <a:p>
            <a:endParaRPr lang="en-GB" sz="2400" dirty="0" smtClean="0"/>
          </a:p>
          <a:p>
            <a:r>
              <a:rPr lang="en-GB" sz="2400" dirty="0" smtClean="0"/>
              <a:t>Easy to learn</a:t>
            </a:r>
          </a:p>
          <a:p>
            <a:endParaRPr lang="en-GB" sz="2400" dirty="0" smtClean="0"/>
          </a:p>
          <a:p>
            <a:r>
              <a:rPr lang="en-GB" sz="2400" dirty="0" smtClean="0"/>
              <a:t>Easy to remember how to use</a:t>
            </a: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31</a:t>
            </a:fld>
            <a:endParaRPr lang="en-GB"/>
          </a:p>
        </p:txBody>
      </p:sp>
      <p:pic>
        <p:nvPicPr>
          <p:cNvPr id="3" name="Picture 2"/>
          <p:cNvPicPr>
            <a:picLocks noChangeAspect="1"/>
          </p:cNvPicPr>
          <p:nvPr/>
        </p:nvPicPr>
        <p:blipFill>
          <a:blip r:embed="rId3"/>
          <a:stretch>
            <a:fillRect/>
          </a:stretch>
        </p:blipFill>
        <p:spPr>
          <a:xfrm>
            <a:off x="4716016" y="2132856"/>
            <a:ext cx="3456384" cy="3573882"/>
          </a:xfrm>
          <a:prstGeom prst="rect">
            <a:avLst/>
          </a:prstGeom>
        </p:spPr>
      </p:pic>
    </p:spTree>
    <p:extLst>
      <p:ext uri="{BB962C8B-B14F-4D97-AF65-F5344CB8AC3E}">
        <p14:creationId xmlns:p14="http://schemas.microsoft.com/office/powerpoint/2010/main" val="16614083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GB" smtClean="0"/>
              <a:t>User experience goals</a:t>
            </a:r>
            <a:endParaRPr lang="en-GB" dirty="0"/>
          </a:p>
        </p:txBody>
      </p:sp>
      <p:sp>
        <p:nvSpPr>
          <p:cNvPr id="71683" name="Rectangle 3"/>
          <p:cNvSpPr>
            <a:spLocks noGrp="1" noChangeArrowheads="1"/>
          </p:cNvSpPr>
          <p:nvPr>
            <p:ph idx="1"/>
          </p:nvPr>
        </p:nvSpPr>
        <p:spPr>
          <a:xfrm>
            <a:off x="594360" y="2194560"/>
            <a:ext cx="7362016" cy="4474800"/>
          </a:xfrm>
        </p:spPr>
        <p:txBody>
          <a:bodyPr>
            <a:normAutofit fontScale="70000" lnSpcReduction="20000"/>
          </a:bodyPr>
          <a:lstStyle/>
          <a:p>
            <a:pPr marL="0" indent="0">
              <a:buNone/>
            </a:pPr>
            <a:r>
              <a:rPr lang="en-GB" b="1" dirty="0" smtClean="0">
                <a:solidFill>
                  <a:srgbClr val="FF0000"/>
                </a:solidFill>
              </a:rPr>
              <a:t>Desirable aspects</a:t>
            </a:r>
          </a:p>
          <a:p>
            <a:r>
              <a:rPr lang="en-GB" dirty="0" smtClean="0"/>
              <a:t>satisfying	helpful		fun</a:t>
            </a:r>
          </a:p>
          <a:p>
            <a:r>
              <a:rPr lang="en-GB" dirty="0" smtClean="0"/>
              <a:t>enjoyable	 motivating		provocative</a:t>
            </a:r>
          </a:p>
          <a:p>
            <a:r>
              <a:rPr lang="en-GB" dirty="0" smtClean="0"/>
              <a:t>engaging	challenging		surprising	</a:t>
            </a:r>
          </a:p>
          <a:p>
            <a:r>
              <a:rPr lang="en-GB" dirty="0" smtClean="0"/>
              <a:t>pleasurable	enhancing sociability	rewarding</a:t>
            </a:r>
          </a:p>
          <a:p>
            <a:r>
              <a:rPr lang="en-GB" dirty="0" smtClean="0"/>
              <a:t>exciting	supporting creativity	emotionally fulfilling</a:t>
            </a:r>
          </a:p>
          <a:p>
            <a:r>
              <a:rPr lang="en-GB" dirty="0" smtClean="0"/>
              <a:t>entertaining	cognitively stimulating</a:t>
            </a:r>
          </a:p>
          <a:p>
            <a:endParaRPr lang="en-GB" dirty="0" smtClean="0"/>
          </a:p>
          <a:p>
            <a:endParaRPr lang="en-GB" dirty="0" smtClean="0"/>
          </a:p>
          <a:p>
            <a:pPr marL="0" indent="0">
              <a:buNone/>
            </a:pPr>
            <a:r>
              <a:rPr lang="en-GB" b="1" dirty="0" smtClean="0">
                <a:solidFill>
                  <a:srgbClr val="FF0000"/>
                </a:solidFill>
              </a:rPr>
              <a:t>Undesirable aspects</a:t>
            </a:r>
          </a:p>
          <a:p>
            <a:r>
              <a:rPr lang="en-GB" dirty="0" smtClean="0"/>
              <a:t>boring			unpleasant</a:t>
            </a:r>
          </a:p>
          <a:p>
            <a:r>
              <a:rPr lang="en-GB" dirty="0" smtClean="0"/>
              <a:t>frustrating		patronizing</a:t>
            </a:r>
          </a:p>
          <a:p>
            <a:r>
              <a:rPr lang="en-GB" dirty="0" smtClean="0"/>
              <a:t>making one feel guilty	making one feel stupid</a:t>
            </a:r>
          </a:p>
          <a:p>
            <a:r>
              <a:rPr lang="en-GB" dirty="0" smtClean="0"/>
              <a:t>annoying		cutesy</a:t>
            </a:r>
          </a:p>
          <a:p>
            <a:r>
              <a:rPr lang="en-GB" dirty="0" smtClean="0"/>
              <a:t>childish			gimmicky</a:t>
            </a:r>
          </a:p>
          <a:p>
            <a:endParaRPr lang="en-GB" dirty="0" smtClean="0"/>
          </a:p>
          <a:p>
            <a:endParaRPr lang="en-GB" dirty="0" smtClean="0"/>
          </a:p>
          <a:p>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32</a:t>
            </a:fld>
            <a:endParaRPr lang="en-GB"/>
          </a:p>
        </p:txBody>
      </p:sp>
      <p:sp>
        <p:nvSpPr>
          <p:cNvPr id="4" name="TextBox 3"/>
          <p:cNvSpPr txBox="1"/>
          <p:nvPr/>
        </p:nvSpPr>
        <p:spPr>
          <a:xfrm>
            <a:off x="6247124" y="5013176"/>
            <a:ext cx="2627642" cy="923330"/>
          </a:xfrm>
          <a:prstGeom prst="rect">
            <a:avLst/>
          </a:prstGeom>
          <a:noFill/>
        </p:spPr>
        <p:txBody>
          <a:bodyPr wrap="none" rtlCol="0">
            <a:spAutoFit/>
          </a:bodyPr>
          <a:lstStyle/>
          <a:p>
            <a:r>
              <a:rPr lang="en-AU" sz="5400" b="1" dirty="0" smtClean="0"/>
              <a:t>MORE??</a:t>
            </a:r>
            <a:endParaRPr lang="en-GB" sz="5400" b="1" dirty="0"/>
          </a:p>
        </p:txBody>
      </p:sp>
    </p:spTree>
    <p:extLst>
      <p:ext uri="{BB962C8B-B14F-4D97-AF65-F5344CB8AC3E}">
        <p14:creationId xmlns:p14="http://schemas.microsoft.com/office/powerpoint/2010/main" val="11571949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92279" y="5317970"/>
            <a:ext cx="2088233" cy="1567414"/>
          </a:xfrm>
          <a:prstGeom prst="rect">
            <a:avLst/>
          </a:prstGeom>
        </p:spPr>
      </p:pic>
      <p:sp>
        <p:nvSpPr>
          <p:cNvPr id="73730" name="Rectangle 2"/>
          <p:cNvSpPr>
            <a:spLocks noGrp="1" noChangeArrowheads="1"/>
          </p:cNvSpPr>
          <p:nvPr>
            <p:ph type="title"/>
          </p:nvPr>
        </p:nvSpPr>
        <p:spPr>
          <a:xfrm>
            <a:off x="395536" y="911836"/>
            <a:ext cx="8154104" cy="1293028"/>
          </a:xfrm>
        </p:spPr>
        <p:txBody>
          <a:bodyPr/>
          <a:lstStyle/>
          <a:p>
            <a:r>
              <a:rPr lang="en-GB" dirty="0" smtClean="0"/>
              <a:t>Usability and user experience goals </a:t>
            </a:r>
            <a:endParaRPr lang="en-GB" dirty="0"/>
          </a:p>
        </p:txBody>
      </p:sp>
      <p:sp>
        <p:nvSpPr>
          <p:cNvPr id="73731" name="Rectangle 3"/>
          <p:cNvSpPr>
            <a:spLocks noGrp="1" noChangeArrowheads="1"/>
          </p:cNvSpPr>
          <p:nvPr>
            <p:ph idx="1"/>
          </p:nvPr>
        </p:nvSpPr>
        <p:spPr>
          <a:xfrm>
            <a:off x="594360" y="2384256"/>
            <a:ext cx="7955280" cy="4069080"/>
          </a:xfrm>
        </p:spPr>
        <p:txBody>
          <a:bodyPr>
            <a:normAutofit lnSpcReduction="10000"/>
          </a:bodyPr>
          <a:lstStyle/>
          <a:p>
            <a:r>
              <a:rPr lang="en-GB" dirty="0" smtClean="0"/>
              <a:t>Selecting terms to convey a person’s feelings, emotions, etc., can help designers understand the multifaceted nature of the user experience</a:t>
            </a:r>
          </a:p>
          <a:p>
            <a:endParaRPr lang="en-GB" dirty="0" smtClean="0"/>
          </a:p>
          <a:p>
            <a:r>
              <a:rPr lang="en-GB" dirty="0" smtClean="0"/>
              <a:t>How do usability goals differ from user experience goals?</a:t>
            </a:r>
          </a:p>
          <a:p>
            <a:endParaRPr lang="en-GB" dirty="0" smtClean="0"/>
          </a:p>
          <a:p>
            <a:r>
              <a:rPr lang="en-GB" dirty="0" smtClean="0"/>
              <a:t>Are there trade-offs between the two kinds of goals?</a:t>
            </a:r>
          </a:p>
          <a:p>
            <a:pPr lvl="1"/>
            <a:r>
              <a:rPr lang="en-GB" dirty="0" smtClean="0"/>
              <a:t>e.g. can a product be both fun </a:t>
            </a:r>
            <a:r>
              <a:rPr lang="en-GB" b="1" dirty="0" smtClean="0"/>
              <a:t>and</a:t>
            </a:r>
            <a:r>
              <a:rPr lang="en-GB" dirty="0" smtClean="0"/>
              <a:t> safe?</a:t>
            </a:r>
          </a:p>
          <a:p>
            <a:pPr lvl="1"/>
            <a:endParaRPr lang="en-GB" dirty="0" smtClean="0"/>
          </a:p>
          <a:p>
            <a:r>
              <a:rPr lang="en-GB" dirty="0" smtClean="0"/>
              <a:t>How easy is it to measure usability </a:t>
            </a:r>
            <a:r>
              <a:rPr lang="en-GB" b="1" dirty="0" smtClean="0"/>
              <a:t>versus</a:t>
            </a:r>
            <a:r>
              <a:rPr lang="en-GB" dirty="0" smtClean="0"/>
              <a:t> user experience goals?</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33</a:t>
            </a:fld>
            <a:endParaRPr lang="en-GB"/>
          </a:p>
        </p:txBody>
      </p:sp>
    </p:spTree>
    <p:extLst>
      <p:ext uri="{BB962C8B-B14F-4D97-AF65-F5344CB8AC3E}">
        <p14:creationId xmlns:p14="http://schemas.microsoft.com/office/powerpoint/2010/main" val="37468192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GB" smtClean="0"/>
              <a:t>Design principles</a:t>
            </a:r>
            <a:endParaRPr lang="en-GB" dirty="0"/>
          </a:p>
        </p:txBody>
      </p:sp>
      <p:sp>
        <p:nvSpPr>
          <p:cNvPr id="75779" name="Rectangle 3"/>
          <p:cNvSpPr>
            <a:spLocks noGrp="1" noChangeArrowheads="1"/>
          </p:cNvSpPr>
          <p:nvPr>
            <p:ph idx="1"/>
          </p:nvPr>
        </p:nvSpPr>
        <p:spPr>
          <a:xfrm>
            <a:off x="594360" y="2204864"/>
            <a:ext cx="7955280" cy="4069080"/>
          </a:xfrm>
        </p:spPr>
        <p:txBody>
          <a:bodyPr>
            <a:normAutofit lnSpcReduction="10000"/>
          </a:bodyPr>
          <a:lstStyle/>
          <a:p>
            <a:r>
              <a:rPr lang="en-GB" sz="2400" dirty="0" smtClean="0"/>
              <a:t>Generalizable </a:t>
            </a:r>
            <a:r>
              <a:rPr lang="en-US" sz="2400" dirty="0" smtClean="0"/>
              <a:t>abstractions for thinking about different aspects of design</a:t>
            </a:r>
          </a:p>
          <a:p>
            <a:pPr marL="0" indent="0">
              <a:buNone/>
            </a:pPr>
            <a:endParaRPr lang="en-US" sz="2400" dirty="0" smtClean="0"/>
          </a:p>
          <a:p>
            <a:r>
              <a:rPr lang="en-US" sz="2400" dirty="0" smtClean="0"/>
              <a:t>The do</a:t>
            </a:r>
            <a:r>
              <a:rPr lang="en-GB" sz="2400" dirty="0" smtClean="0"/>
              <a:t>’</a:t>
            </a:r>
            <a:r>
              <a:rPr lang="en-US" sz="2400" dirty="0" smtClean="0"/>
              <a:t>s and don'ts of interaction design</a:t>
            </a:r>
          </a:p>
          <a:p>
            <a:pPr marL="0" indent="0">
              <a:buNone/>
            </a:pPr>
            <a:endParaRPr lang="en-US" sz="2400" dirty="0" smtClean="0"/>
          </a:p>
          <a:p>
            <a:r>
              <a:rPr lang="en-US" sz="2400" dirty="0" smtClean="0"/>
              <a:t>What to provide and what not to provide at the interface</a:t>
            </a:r>
          </a:p>
          <a:p>
            <a:endParaRPr lang="en-US" sz="2400" dirty="0" smtClean="0"/>
          </a:p>
          <a:p>
            <a:r>
              <a:rPr lang="en-US" sz="2400" dirty="0" smtClean="0"/>
              <a:t>Derived from a mix of theory-based knowledge, experience and common-sense</a:t>
            </a: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34</a:t>
            </a:fld>
            <a:endParaRPr lang="en-GB"/>
          </a:p>
        </p:txBody>
      </p:sp>
    </p:spTree>
    <p:extLst>
      <p:ext uri="{BB962C8B-B14F-4D97-AF65-F5344CB8AC3E}">
        <p14:creationId xmlns:p14="http://schemas.microsoft.com/office/powerpoint/2010/main" val="42869138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GB" smtClean="0"/>
              <a:t>Visibility</a:t>
            </a:r>
            <a:endParaRPr lang="en-GB"/>
          </a:p>
        </p:txBody>
      </p:sp>
      <p:sp>
        <p:nvSpPr>
          <p:cNvPr id="77828" name="Rectangle 4"/>
          <p:cNvSpPr>
            <a:spLocks noGrp="1" noChangeArrowheads="1"/>
          </p:cNvSpPr>
          <p:nvPr>
            <p:ph idx="1"/>
          </p:nvPr>
        </p:nvSpPr>
        <p:spPr>
          <a:xfrm>
            <a:off x="2627784" y="2194560"/>
            <a:ext cx="5921856" cy="4069080"/>
          </a:xfrm>
        </p:spPr>
        <p:txBody>
          <a:bodyPr>
            <a:normAutofit lnSpcReduction="10000"/>
          </a:bodyPr>
          <a:lstStyle/>
          <a:p>
            <a:r>
              <a:rPr lang="en-GB" dirty="0" smtClean="0"/>
              <a:t> This is a control panel for an elevator</a:t>
            </a:r>
          </a:p>
          <a:p>
            <a:endParaRPr lang="en-GB" dirty="0"/>
          </a:p>
          <a:p>
            <a:r>
              <a:rPr lang="en-GB" dirty="0" smtClean="0"/>
              <a:t>How does it work?</a:t>
            </a:r>
          </a:p>
          <a:p>
            <a:endParaRPr lang="en-GB" dirty="0"/>
          </a:p>
          <a:p>
            <a:r>
              <a:rPr lang="en-GB" dirty="0" smtClean="0"/>
              <a:t>Push a button for the floor you want?</a:t>
            </a:r>
          </a:p>
          <a:p>
            <a:endParaRPr lang="en-GB" dirty="0"/>
          </a:p>
          <a:p>
            <a:r>
              <a:rPr lang="en-GB" dirty="0" smtClean="0"/>
              <a:t>Nothing happens. Push any other button? Still nothing. What do you need to do?</a:t>
            </a:r>
          </a:p>
          <a:p>
            <a:endParaRPr lang="en-GB" dirty="0"/>
          </a:p>
          <a:p>
            <a:r>
              <a:rPr lang="en-GB" dirty="0" smtClean="0"/>
              <a:t>It is not visible as to what to do!</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35</a:t>
            </a:fld>
            <a:endParaRPr lang="en-GB"/>
          </a:p>
        </p:txBody>
      </p:sp>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39" y="2132856"/>
            <a:ext cx="2064677" cy="2746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Rectangle 5"/>
          <p:cNvSpPr>
            <a:spLocks noChangeArrowheads="1"/>
          </p:cNvSpPr>
          <p:nvPr/>
        </p:nvSpPr>
        <p:spPr bwMode="auto">
          <a:xfrm>
            <a:off x="504942" y="4973265"/>
            <a:ext cx="297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21327834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GB" smtClean="0"/>
              <a:t>Visibility</a:t>
            </a:r>
            <a:endParaRPr lang="en-GB" dirty="0"/>
          </a:p>
        </p:txBody>
      </p:sp>
      <p:sp>
        <p:nvSpPr>
          <p:cNvPr id="3" name="Slide Number Placeholder 2"/>
          <p:cNvSpPr>
            <a:spLocks noGrp="1"/>
          </p:cNvSpPr>
          <p:nvPr>
            <p:ph type="sldNum" sz="quarter" idx="12"/>
          </p:nvPr>
        </p:nvSpPr>
        <p:spPr/>
        <p:txBody>
          <a:bodyPr/>
          <a:lstStyle/>
          <a:p>
            <a:fld id="{A7EA2D8D-44E5-43C4-BBA1-AE3E32EF0894}" type="slidenum">
              <a:rPr lang="en-GB" smtClean="0"/>
              <a:pPr/>
              <a:t>36</a:t>
            </a:fld>
            <a:endParaRPr lang="en-GB"/>
          </a:p>
        </p:txBody>
      </p:sp>
      <p:pic>
        <p:nvPicPr>
          <p:cNvPr id="79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85" y="1866900"/>
            <a:ext cx="2365977"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03385" y="5157192"/>
            <a:ext cx="1426994" cy="246221"/>
          </a:xfrm>
          <a:prstGeom prst="rect">
            <a:avLst/>
          </a:prstGeom>
        </p:spPr>
        <p:txBody>
          <a:bodyPr wrap="none">
            <a:spAutoFit/>
          </a:bodyPr>
          <a:lstStyle/>
          <a:p>
            <a:r>
              <a:rPr lang="en-GB" sz="100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1" name="Content Placeholder 20"/>
          <p:cNvSpPr>
            <a:spLocks noGrp="1"/>
          </p:cNvSpPr>
          <p:nvPr>
            <p:ph idx="1"/>
          </p:nvPr>
        </p:nvSpPr>
        <p:spPr>
          <a:xfrm>
            <a:off x="2843808" y="2194560"/>
            <a:ext cx="5705832" cy="4069080"/>
          </a:xfrm>
        </p:spPr>
        <p:txBody>
          <a:bodyPr>
            <a:normAutofit fontScale="92500" lnSpcReduction="10000"/>
          </a:bodyPr>
          <a:lstStyle/>
          <a:p>
            <a:r>
              <a:rPr lang="en-AU" dirty="0"/>
              <a:t> …you need to insert your room card in the slot by the buttons to get the elevator to work!</a:t>
            </a:r>
          </a:p>
          <a:p>
            <a:pPr marL="0" indent="0">
              <a:buNone/>
            </a:pPr>
            <a:endParaRPr lang="en-AU" dirty="0"/>
          </a:p>
          <a:p>
            <a:r>
              <a:rPr lang="en-AU" dirty="0"/>
              <a:t>How would you make this action more </a:t>
            </a:r>
            <a:r>
              <a:rPr lang="en-AU" dirty="0" smtClean="0"/>
              <a:t>visible?</a:t>
            </a:r>
          </a:p>
          <a:p>
            <a:pPr lvl="1"/>
            <a:r>
              <a:rPr lang="en-AU" dirty="0" smtClean="0"/>
              <a:t>make </a:t>
            </a:r>
            <a:r>
              <a:rPr lang="en-AU" dirty="0"/>
              <a:t>the card reader more </a:t>
            </a:r>
            <a:r>
              <a:rPr lang="en-AU" dirty="0" smtClean="0"/>
              <a:t>obvious</a:t>
            </a:r>
          </a:p>
          <a:p>
            <a:pPr lvl="1"/>
            <a:r>
              <a:rPr lang="en-AU" dirty="0" smtClean="0"/>
              <a:t>provide </a:t>
            </a:r>
            <a:r>
              <a:rPr lang="en-AU" dirty="0"/>
              <a:t>an auditory message, that says what to do (which language</a:t>
            </a:r>
            <a:r>
              <a:rPr lang="en-AU" dirty="0" smtClean="0"/>
              <a:t>?)</a:t>
            </a:r>
          </a:p>
          <a:p>
            <a:pPr lvl="1"/>
            <a:r>
              <a:rPr lang="en-AU" dirty="0" smtClean="0"/>
              <a:t>provide </a:t>
            </a:r>
            <a:r>
              <a:rPr lang="en-AU" dirty="0"/>
              <a:t>a big label next to the card reader that flashes when someone </a:t>
            </a:r>
            <a:r>
              <a:rPr lang="en-AU" dirty="0" smtClean="0"/>
              <a:t>enters</a:t>
            </a:r>
          </a:p>
          <a:p>
            <a:pPr lvl="1"/>
            <a:r>
              <a:rPr lang="en-AU" dirty="0" smtClean="0"/>
              <a:t>make </a:t>
            </a:r>
            <a:r>
              <a:rPr lang="en-AU" dirty="0"/>
              <a:t>relevant parts </a:t>
            </a:r>
            <a:r>
              <a:rPr lang="en-AU" dirty="0" smtClean="0"/>
              <a:t>visible</a:t>
            </a:r>
          </a:p>
          <a:p>
            <a:pPr lvl="1"/>
            <a:r>
              <a:rPr lang="en-AU" dirty="0" smtClean="0"/>
              <a:t>make </a:t>
            </a:r>
            <a:r>
              <a:rPr lang="en-AU" dirty="0"/>
              <a:t>what has to be done obvious</a:t>
            </a:r>
          </a:p>
          <a:p>
            <a:endParaRPr lang="en-AU" dirty="0"/>
          </a:p>
        </p:txBody>
      </p:sp>
    </p:spTree>
    <p:extLst>
      <p:ext uri="{BB962C8B-B14F-4D97-AF65-F5344CB8AC3E}">
        <p14:creationId xmlns:p14="http://schemas.microsoft.com/office/powerpoint/2010/main" val="36038864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179512" y="911836"/>
            <a:ext cx="8370128" cy="1293028"/>
          </a:xfrm>
        </p:spPr>
        <p:txBody>
          <a:bodyPr/>
          <a:lstStyle/>
          <a:p>
            <a:r>
              <a:rPr lang="en-GB" dirty="0" smtClean="0"/>
              <a:t>What do I do if I am wearing black?</a:t>
            </a:r>
            <a:endParaRPr lang="en-GB" dirty="0"/>
          </a:p>
        </p:txBody>
      </p:sp>
      <p:sp>
        <p:nvSpPr>
          <p:cNvPr id="81924" name="Rectangle 3"/>
          <p:cNvSpPr>
            <a:spLocks noGrp="1" noChangeArrowheads="1"/>
          </p:cNvSpPr>
          <p:nvPr>
            <p:ph idx="1"/>
          </p:nvPr>
        </p:nvSpPr>
        <p:spPr>
          <a:xfrm>
            <a:off x="594360" y="2708920"/>
            <a:ext cx="7955280" cy="3600400"/>
          </a:xfrm>
        </p:spPr>
        <p:txBody>
          <a:bodyPr/>
          <a:lstStyle/>
          <a:p>
            <a:endParaRPr lang="en-GB" dirty="0" smtClean="0"/>
          </a:p>
          <a:p>
            <a:r>
              <a:rPr lang="en-GB" dirty="0" smtClean="0"/>
              <a:t>Invisible automatic controls can </a:t>
            </a:r>
            <a:br>
              <a:rPr lang="en-GB" dirty="0" smtClean="0"/>
            </a:br>
            <a:r>
              <a:rPr lang="en-GB" dirty="0" smtClean="0"/>
              <a:t>make it more difficult to use</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37</a:t>
            </a:fld>
            <a:endParaRPr lang="en-GB"/>
          </a:p>
        </p:txBody>
      </p:sp>
      <p:graphicFrame>
        <p:nvGraphicFramePr>
          <p:cNvPr id="81922" name="Object 2"/>
          <p:cNvGraphicFramePr>
            <a:graphicFrameLocks noChangeAspect="1"/>
          </p:cNvGraphicFramePr>
          <p:nvPr>
            <p:extLst>
              <p:ext uri="{D42A27DB-BD31-4B8C-83A1-F6EECF244321}">
                <p14:modId xmlns:p14="http://schemas.microsoft.com/office/powerpoint/2010/main" val="3410734282"/>
              </p:ext>
            </p:extLst>
          </p:nvPr>
        </p:nvGraphicFramePr>
        <p:xfrm>
          <a:off x="6008423" y="2276872"/>
          <a:ext cx="2668033" cy="4536504"/>
        </p:xfrm>
        <a:graphic>
          <a:graphicData uri="http://schemas.openxmlformats.org/presentationml/2006/ole">
            <mc:AlternateContent xmlns:mc="http://schemas.openxmlformats.org/markup-compatibility/2006">
              <mc:Choice xmlns:v="urn:schemas-microsoft-com:vml" Requires="v">
                <p:oleObj spid="_x0000_s65596" name="Document" r:id="rId4" imgW="3145536" imgH="5516880" progId="Word.Document.8">
                  <p:embed/>
                </p:oleObj>
              </mc:Choice>
              <mc:Fallback>
                <p:oleObj name="Document" r:id="rId4" imgW="3145536" imgH="551688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8423" y="2276872"/>
                        <a:ext cx="2668033" cy="4536504"/>
                      </a:xfrm>
                      <a:prstGeom prst="rect">
                        <a:avLst/>
                      </a:prstGeom>
                      <a:noFill/>
                      <a:ln>
                        <a:noFill/>
                      </a:ln>
                      <a:effectLst/>
                      <a:extLst/>
                    </p:spPr>
                  </p:pic>
                </p:oleObj>
              </mc:Fallback>
            </mc:AlternateContent>
          </a:graphicData>
        </a:graphic>
      </p:graphicFrame>
      <p:pic>
        <p:nvPicPr>
          <p:cNvPr id="65567"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5849207"/>
            <a:ext cx="5186561" cy="820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68566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GB" smtClean="0"/>
              <a:t>Feedback</a:t>
            </a:r>
            <a:endParaRPr lang="en-GB"/>
          </a:p>
        </p:txBody>
      </p:sp>
      <p:sp>
        <p:nvSpPr>
          <p:cNvPr id="83971" name="Rectangle 3"/>
          <p:cNvSpPr>
            <a:spLocks noGrp="1" noChangeArrowheads="1"/>
          </p:cNvSpPr>
          <p:nvPr>
            <p:ph idx="1"/>
          </p:nvPr>
        </p:nvSpPr>
        <p:spPr/>
        <p:txBody>
          <a:bodyPr/>
          <a:lstStyle/>
          <a:p>
            <a:r>
              <a:rPr lang="en-GB" smtClean="0"/>
              <a:t>Sending information back to the user about what has been done</a:t>
            </a:r>
          </a:p>
          <a:p>
            <a:r>
              <a:rPr lang="en-GB" smtClean="0"/>
              <a:t>Includes sound, highlighting, animation and combinations of these</a:t>
            </a:r>
          </a:p>
          <a:p>
            <a:endParaRPr lang="en-GB" smtClean="0"/>
          </a:p>
          <a:p>
            <a:pPr lvl="1"/>
            <a:r>
              <a:rPr lang="en-GB" smtClean="0"/>
              <a:t>e.g. when screen button clicked on provides sound or red highlight feedback:</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38</a:t>
            </a:fld>
            <a:endParaRPr lang="en-GB"/>
          </a:p>
        </p:txBody>
      </p:sp>
      <p:pic>
        <p:nvPicPr>
          <p:cNvPr id="83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484"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p:cNvSpPr>
            <a:spLocks noChangeArrowheads="1"/>
          </p:cNvSpPr>
          <p:nvPr/>
        </p:nvSpPr>
        <p:spPr bwMode="auto">
          <a:xfrm>
            <a:off x="4951090" y="5486400"/>
            <a:ext cx="762000" cy="3048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839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950" y="48768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Text Box 8"/>
          <p:cNvSpPr txBox="1">
            <a:spLocks noChangeArrowheads="1"/>
          </p:cNvSpPr>
          <p:nvPr/>
        </p:nvSpPr>
        <p:spPr bwMode="auto">
          <a:xfrm>
            <a:off x="4788024" y="4812268"/>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r>
              <a:rPr lang="en-GB" sz="1800" baseline="0" dirty="0" err="1">
                <a:latin typeface="Liberation Sans" panose="020B0604020202020204" pitchFamily="34" charset="0"/>
                <a:ea typeface="Liberation Sans" panose="020B0604020202020204" pitchFamily="34" charset="0"/>
                <a:cs typeface="Liberation Sans" panose="020B0604020202020204" pitchFamily="34" charset="0"/>
              </a:rPr>
              <a:t>ccclichhk</a:t>
            </a:r>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p>
        </p:txBody>
      </p:sp>
      <p:sp>
        <p:nvSpPr>
          <p:cNvPr id="83977" name="Line 9"/>
          <p:cNvSpPr>
            <a:spLocks noChangeShapeType="1"/>
          </p:cNvSpPr>
          <p:nvPr/>
        </p:nvSpPr>
        <p:spPr bwMode="auto">
          <a:xfrm>
            <a:off x="4355976" y="5004022"/>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83978" name="Line 10"/>
          <p:cNvSpPr>
            <a:spLocks noChangeShapeType="1"/>
          </p:cNvSpPr>
          <p:nvPr/>
        </p:nvSpPr>
        <p:spPr bwMode="auto">
          <a:xfrm>
            <a:off x="4355976" y="56388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21737888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GB" smtClean="0"/>
              <a:t>Constraints</a:t>
            </a:r>
            <a:endParaRPr lang="en-GB" dirty="0"/>
          </a:p>
        </p:txBody>
      </p:sp>
      <p:sp>
        <p:nvSpPr>
          <p:cNvPr id="86019" name="Rectangle 3"/>
          <p:cNvSpPr>
            <a:spLocks noGrp="1" noChangeArrowheads="1"/>
          </p:cNvSpPr>
          <p:nvPr>
            <p:ph idx="1"/>
          </p:nvPr>
        </p:nvSpPr>
        <p:spPr/>
        <p:txBody>
          <a:bodyPr/>
          <a:lstStyle/>
          <a:p>
            <a:r>
              <a:rPr lang="en-GB" smtClean="0"/>
              <a:t>Restricting the possible actions that can be performed</a:t>
            </a:r>
          </a:p>
          <a:p>
            <a:endParaRPr lang="en-GB" smtClean="0"/>
          </a:p>
          <a:p>
            <a:r>
              <a:rPr lang="en-GB" smtClean="0"/>
              <a:t>Helps prevent user from selecting incorrect options</a:t>
            </a:r>
          </a:p>
          <a:p>
            <a:endParaRPr lang="en-GB" smtClean="0"/>
          </a:p>
          <a:p>
            <a:r>
              <a:rPr lang="en-GB" smtClean="0"/>
              <a:t>Physical objects can be designed to constrain things</a:t>
            </a:r>
          </a:p>
          <a:p>
            <a:endParaRPr lang="en-GB" smtClean="0"/>
          </a:p>
          <a:p>
            <a:pPr lvl="1"/>
            <a:r>
              <a:rPr lang="en-GB" smtClean="0"/>
              <a:t>e.g. only one way you can insert a key into a lock</a:t>
            </a:r>
          </a:p>
          <a:p>
            <a:endParaRPr lang="en-GB" smtClean="0"/>
          </a:p>
          <a:p>
            <a:pPr lvl="1"/>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39</a:t>
            </a:fld>
            <a:endParaRPr lang="en-GB" dirty="0"/>
          </a:p>
        </p:txBody>
      </p:sp>
      <p:pic>
        <p:nvPicPr>
          <p:cNvPr id="3" name="Picture 2"/>
          <p:cNvPicPr>
            <a:picLocks noChangeAspect="1"/>
          </p:cNvPicPr>
          <p:nvPr/>
        </p:nvPicPr>
        <p:blipFill>
          <a:blip r:embed="rId3"/>
          <a:stretch>
            <a:fillRect/>
          </a:stretch>
        </p:blipFill>
        <p:spPr>
          <a:xfrm>
            <a:off x="3131840" y="5301208"/>
            <a:ext cx="3150170" cy="1299783"/>
          </a:xfrm>
          <a:prstGeom prst="rect">
            <a:avLst/>
          </a:prstGeom>
        </p:spPr>
      </p:pic>
    </p:spTree>
    <p:extLst>
      <p:ext uri="{BB962C8B-B14F-4D97-AF65-F5344CB8AC3E}">
        <p14:creationId xmlns:p14="http://schemas.microsoft.com/office/powerpoint/2010/main" val="2574191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Same elevator</a:t>
            </a:r>
            <a:endParaRPr lang="en-AU" dirty="0"/>
          </a:p>
        </p:txBody>
      </p:sp>
      <p:sp>
        <p:nvSpPr>
          <p:cNvPr id="5" name="Slide Number Placeholder 4"/>
          <p:cNvSpPr>
            <a:spLocks noGrp="1"/>
          </p:cNvSpPr>
          <p:nvPr>
            <p:ph type="sldNum" sz="quarter" idx="12"/>
          </p:nvPr>
        </p:nvSpPr>
        <p:spPr/>
        <p:txBody>
          <a:bodyPr/>
          <a:lstStyle/>
          <a:p>
            <a:fld id="{A7EA2D8D-44E5-43C4-BBA1-AE3E32EF0894}" type="slidenum">
              <a:rPr lang="en-GB" smtClean="0"/>
              <a:pPr/>
              <a:t>4</a:t>
            </a:fld>
            <a:endParaRPr lang="en-GB"/>
          </a:p>
        </p:txBody>
      </p:sp>
      <p:pic>
        <p:nvPicPr>
          <p:cNvPr id="7" name="Picture 6"/>
          <p:cNvPicPr>
            <a:picLocks noChangeAspect="1"/>
          </p:cNvPicPr>
          <p:nvPr/>
        </p:nvPicPr>
        <p:blipFill>
          <a:blip r:embed="rId2"/>
          <a:stretch>
            <a:fillRect/>
          </a:stretch>
        </p:blipFill>
        <p:spPr>
          <a:xfrm>
            <a:off x="928618" y="2057400"/>
            <a:ext cx="3379625" cy="4755975"/>
          </a:xfrm>
          <a:prstGeom prst="rect">
            <a:avLst/>
          </a:prstGeom>
        </p:spPr>
      </p:pic>
      <p:pic>
        <p:nvPicPr>
          <p:cNvPr id="8" name="Picture 7"/>
          <p:cNvPicPr>
            <a:picLocks noChangeAspect="1"/>
          </p:cNvPicPr>
          <p:nvPr/>
        </p:nvPicPr>
        <p:blipFill>
          <a:blip r:embed="rId3"/>
          <a:stretch>
            <a:fillRect/>
          </a:stretch>
        </p:blipFill>
        <p:spPr>
          <a:xfrm>
            <a:off x="5170523" y="2043406"/>
            <a:ext cx="3173463" cy="4769969"/>
          </a:xfrm>
          <a:prstGeom prst="rect">
            <a:avLst/>
          </a:prstGeom>
        </p:spPr>
      </p:pic>
    </p:spTree>
    <p:extLst>
      <p:ext uri="{BB962C8B-B14F-4D97-AF65-F5344CB8AC3E}">
        <p14:creationId xmlns:p14="http://schemas.microsoft.com/office/powerpoint/2010/main" val="125396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fontScale="90000"/>
          </a:bodyPr>
          <a:lstStyle/>
          <a:p>
            <a:r>
              <a:rPr lang="en-GB" smtClean="0"/>
              <a:t>Logical or ambiguous design?</a:t>
            </a:r>
            <a:endParaRPr lang="en-GB"/>
          </a:p>
        </p:txBody>
      </p:sp>
      <p:pic>
        <p:nvPicPr>
          <p:cNvPr id="88068" name="Picture 4"/>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2590799" y="4038599"/>
            <a:ext cx="2" cy="2"/>
          </a:xfrm>
        </p:spPr>
      </p:pic>
      <p:sp>
        <p:nvSpPr>
          <p:cNvPr id="88067" name="Rectangle 3"/>
          <p:cNvSpPr>
            <a:spLocks noGrp="1" noChangeArrowheads="1"/>
          </p:cNvSpPr>
          <p:nvPr>
            <p:ph type="body" sz="half" idx="2"/>
          </p:nvPr>
        </p:nvSpPr>
        <p:spPr/>
        <p:txBody>
          <a:bodyPr>
            <a:normAutofit lnSpcReduction="10000"/>
          </a:bodyPr>
          <a:lstStyle/>
          <a:p>
            <a:r>
              <a:rPr lang="en-GB" dirty="0" smtClean="0"/>
              <a:t>Where do you plug the mouse? </a:t>
            </a:r>
          </a:p>
          <a:p>
            <a:endParaRPr lang="en-GB" dirty="0" smtClean="0"/>
          </a:p>
          <a:p>
            <a:r>
              <a:rPr lang="en-GB" dirty="0" smtClean="0"/>
              <a:t>Where do you plug the keyboard?</a:t>
            </a:r>
          </a:p>
          <a:p>
            <a:endParaRPr lang="en-GB" dirty="0" smtClean="0"/>
          </a:p>
          <a:p>
            <a:r>
              <a:rPr lang="en-GB" dirty="0" smtClean="0"/>
              <a:t>Top or bottom connector?</a:t>
            </a:r>
          </a:p>
          <a:p>
            <a:endParaRPr lang="en-GB" dirty="0" smtClean="0"/>
          </a:p>
          <a:p>
            <a:r>
              <a:rPr lang="en-GB" dirty="0" smtClean="0"/>
              <a:t>Do the colour coded icons help?</a:t>
            </a:r>
          </a:p>
          <a:p>
            <a:endParaRPr lang="en-GB" dirty="0" smtClean="0"/>
          </a:p>
          <a:p>
            <a:endParaRPr lang="en-GB" dirty="0"/>
          </a:p>
        </p:txBody>
      </p:sp>
      <p:sp>
        <p:nvSpPr>
          <p:cNvPr id="88069" name="Rectangle 5"/>
          <p:cNvSpPr>
            <a:spLocks noChangeArrowheads="1"/>
          </p:cNvSpPr>
          <p:nvPr/>
        </p:nvSpPr>
        <p:spPr bwMode="auto">
          <a:xfrm>
            <a:off x="755576" y="5482050"/>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40</a:t>
            </a:fld>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55576" y="2060848"/>
            <a:ext cx="3512947" cy="3366574"/>
          </a:xfrm>
          <a:prstGeom prst="rect">
            <a:avLst/>
          </a:prstGeom>
        </p:spPr>
      </p:pic>
    </p:spTree>
    <p:extLst>
      <p:ext uri="{BB962C8B-B14F-4D97-AF65-F5344CB8AC3E}">
        <p14:creationId xmlns:p14="http://schemas.microsoft.com/office/powerpoint/2010/main" val="22645268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normAutofit fontScale="90000"/>
          </a:bodyPr>
          <a:lstStyle/>
          <a:p>
            <a:r>
              <a:rPr lang="en-GB" smtClean="0"/>
              <a:t>How to design them more logically</a:t>
            </a:r>
            <a:endParaRPr lang="en-GB" dirty="0"/>
          </a:p>
        </p:txBody>
      </p:sp>
      <p:pic>
        <p:nvPicPr>
          <p:cNvPr id="90117" name="Picture 5"/>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2590799" y="4038599"/>
            <a:ext cx="1" cy="1"/>
          </a:xfrm>
        </p:spPr>
      </p:pic>
      <p:sp>
        <p:nvSpPr>
          <p:cNvPr id="90115" name="Rectangle 3"/>
          <p:cNvSpPr>
            <a:spLocks noGrp="1" noChangeArrowheads="1"/>
          </p:cNvSpPr>
          <p:nvPr>
            <p:ph type="body" sz="half" idx="2"/>
          </p:nvPr>
        </p:nvSpPr>
        <p:spPr>
          <a:xfrm>
            <a:off x="2627784" y="1981200"/>
            <a:ext cx="3810000" cy="4114800"/>
          </a:xfrm>
        </p:spPr>
        <p:txBody>
          <a:bodyPr/>
          <a:lstStyle/>
          <a:p>
            <a:r>
              <a:rPr lang="en-GB" dirty="0" smtClean="0"/>
              <a:t>A provides direct adjacent mapping between icon and connector</a:t>
            </a:r>
          </a:p>
          <a:p>
            <a:endParaRPr lang="en-GB" dirty="0" smtClean="0"/>
          </a:p>
          <a:p>
            <a:endParaRPr lang="en-GB" dirty="0" smtClean="0"/>
          </a:p>
          <a:p>
            <a:r>
              <a:rPr lang="en-GB" dirty="0" smtClean="0"/>
              <a:t>B provides colour coding to associate the connectors with the labels</a:t>
            </a:r>
          </a:p>
          <a:p>
            <a:endParaRPr lang="en-GB" dirty="0"/>
          </a:p>
        </p:txBody>
      </p:sp>
      <p:sp>
        <p:nvSpPr>
          <p:cNvPr id="90116" name="Rectangle 4"/>
          <p:cNvSpPr>
            <a:spLocks noChangeArrowheads="1"/>
          </p:cNvSpPr>
          <p:nvPr/>
        </p:nvSpPr>
        <p:spPr bwMode="auto">
          <a:xfrm>
            <a:off x="824800" y="443711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901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2862" y="3510912"/>
            <a:ext cx="1477144" cy="2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588224" y="6282461"/>
            <a:ext cx="1800200" cy="530915"/>
          </a:xfrm>
          <a:prstGeom prst="rect">
            <a:avLst/>
          </a:prstGeom>
          <a:noFill/>
        </p:spPr>
        <p:txBody>
          <a:bodyPr wrap="square" rtlCol="0">
            <a:spAutoFit/>
          </a:bodyPr>
          <a:lstStyle/>
          <a:p>
            <a:r>
              <a:rPr lang="en-GB" sz="1050" dirty="0">
                <a:latin typeface="Liberation Sans" panose="020B0604020202020204" pitchFamily="34" charset="0"/>
                <a:ea typeface="Liberation Sans" panose="020B0604020202020204" pitchFamily="34" charset="0"/>
                <a:cs typeface="Liberation Sans" panose="020B0604020202020204" pitchFamily="34" charset="0"/>
              </a:rPr>
              <a:t>www.baddesigns.com</a:t>
            </a:r>
          </a:p>
          <a:p>
            <a:endParaRPr lang="en-US" dirty="0"/>
          </a:p>
        </p:txBody>
      </p:sp>
      <p:sp>
        <p:nvSpPr>
          <p:cNvPr id="9"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41</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99592" y="1691680"/>
            <a:ext cx="1417364" cy="2651792"/>
          </a:xfrm>
          <a:prstGeom prst="rect">
            <a:avLst/>
          </a:prstGeom>
        </p:spPr>
      </p:pic>
    </p:spTree>
    <p:extLst>
      <p:ext uri="{BB962C8B-B14F-4D97-AF65-F5344CB8AC3E}">
        <p14:creationId xmlns:p14="http://schemas.microsoft.com/office/powerpoint/2010/main" val="35653928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smtClean="0"/>
              <a:t>Consistency</a:t>
            </a:r>
            <a:endParaRPr lang="en-GB" dirty="0"/>
          </a:p>
        </p:txBody>
      </p:sp>
      <p:sp>
        <p:nvSpPr>
          <p:cNvPr id="92163" name="Rectangle 3"/>
          <p:cNvSpPr>
            <a:spLocks noGrp="1" noChangeArrowheads="1"/>
          </p:cNvSpPr>
          <p:nvPr>
            <p:ph idx="1"/>
          </p:nvPr>
        </p:nvSpPr>
        <p:spPr/>
        <p:txBody>
          <a:bodyPr/>
          <a:lstStyle/>
          <a:p>
            <a:r>
              <a:rPr lang="en-GB" smtClean="0"/>
              <a:t>Design interfaces to have similar operations and use similar elements for similar tasks</a:t>
            </a:r>
          </a:p>
          <a:p>
            <a:endParaRPr lang="en-GB" smtClean="0"/>
          </a:p>
          <a:p>
            <a:r>
              <a:rPr lang="en-GB" smtClean="0"/>
              <a:t>For example:</a:t>
            </a:r>
          </a:p>
          <a:p>
            <a:pPr lvl="1"/>
            <a:r>
              <a:rPr lang="en-GB" smtClean="0"/>
              <a:t>always use ctrl key plus first initial of the command for an operation – ctrl+C, ctrl+S, ctrl+O</a:t>
            </a:r>
          </a:p>
          <a:p>
            <a:pPr lvl="1"/>
            <a:endParaRPr lang="en-GB" smtClean="0"/>
          </a:p>
          <a:p>
            <a:r>
              <a:rPr lang="en-GB" smtClean="0"/>
              <a:t>Main benefit is consistent interfaces are easier to learn and use</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42</a:t>
            </a:fld>
            <a:endParaRPr lang="en-GB"/>
          </a:p>
        </p:txBody>
      </p:sp>
      <p:pic>
        <p:nvPicPr>
          <p:cNvPr id="3" name="Picture 2"/>
          <p:cNvPicPr>
            <a:picLocks noChangeAspect="1"/>
          </p:cNvPicPr>
          <p:nvPr/>
        </p:nvPicPr>
        <p:blipFill>
          <a:blip r:embed="rId3"/>
          <a:stretch>
            <a:fillRect/>
          </a:stretch>
        </p:blipFill>
        <p:spPr>
          <a:xfrm>
            <a:off x="8028384" y="5805264"/>
            <a:ext cx="777977" cy="788443"/>
          </a:xfrm>
          <a:prstGeom prst="rect">
            <a:avLst/>
          </a:prstGeom>
        </p:spPr>
      </p:pic>
    </p:spTree>
    <p:extLst>
      <p:ext uri="{BB962C8B-B14F-4D97-AF65-F5344CB8AC3E}">
        <p14:creationId xmlns:p14="http://schemas.microsoft.com/office/powerpoint/2010/main" val="34258909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GB" smtClean="0"/>
              <a:t>When consistency breaks down</a:t>
            </a:r>
            <a:endParaRPr lang="en-GB" dirty="0"/>
          </a:p>
        </p:txBody>
      </p:sp>
      <p:sp>
        <p:nvSpPr>
          <p:cNvPr id="94211" name="Rectangle 3"/>
          <p:cNvSpPr>
            <a:spLocks noGrp="1" noChangeArrowheads="1"/>
          </p:cNvSpPr>
          <p:nvPr>
            <p:ph idx="1"/>
          </p:nvPr>
        </p:nvSpPr>
        <p:spPr/>
        <p:txBody>
          <a:bodyPr/>
          <a:lstStyle/>
          <a:p>
            <a:r>
              <a:rPr lang="en-GB" smtClean="0"/>
              <a:t>What happens if there is more than one command starting with the same letter?</a:t>
            </a:r>
          </a:p>
          <a:p>
            <a:pPr lvl="1"/>
            <a:r>
              <a:rPr lang="en-GB" smtClean="0"/>
              <a:t>e.g. save, spelling, select, style</a:t>
            </a:r>
          </a:p>
          <a:p>
            <a:pPr lvl="1"/>
            <a:endParaRPr lang="en-GB" smtClean="0"/>
          </a:p>
          <a:p>
            <a:r>
              <a:rPr lang="en-GB" smtClean="0"/>
              <a:t>Have to find other initials or combinations of keys, thereby breaking the consistency rule</a:t>
            </a:r>
          </a:p>
          <a:p>
            <a:pPr lvl="1"/>
            <a:r>
              <a:rPr lang="en-GB" smtClean="0"/>
              <a:t>e.g. ctrl+S, ctrl+Sp, ctrl+shift+L</a:t>
            </a:r>
          </a:p>
          <a:p>
            <a:pPr lvl="1"/>
            <a:endParaRPr lang="en-GB" smtClean="0"/>
          </a:p>
          <a:p>
            <a:r>
              <a:rPr lang="en-GB" smtClean="0"/>
              <a:t>Increases learning burden on user, making them more prone to errors </a:t>
            </a:r>
          </a:p>
          <a:p>
            <a:pPr lvl="1"/>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43</a:t>
            </a:fld>
            <a:endParaRPr lang="en-GB"/>
          </a:p>
        </p:txBody>
      </p:sp>
    </p:spTree>
    <p:extLst>
      <p:ext uri="{BB962C8B-B14F-4D97-AF65-F5344CB8AC3E}">
        <p14:creationId xmlns:p14="http://schemas.microsoft.com/office/powerpoint/2010/main" val="17447702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GB" smtClean="0"/>
              <a:t>Internal and external consistency</a:t>
            </a:r>
            <a:endParaRPr lang="en-GB"/>
          </a:p>
        </p:txBody>
      </p:sp>
      <p:sp>
        <p:nvSpPr>
          <p:cNvPr id="96259" name="Rectangle 3"/>
          <p:cNvSpPr>
            <a:spLocks noGrp="1" noChangeArrowheads="1"/>
          </p:cNvSpPr>
          <p:nvPr>
            <p:ph idx="1"/>
          </p:nvPr>
        </p:nvSpPr>
        <p:spPr/>
        <p:txBody>
          <a:bodyPr/>
          <a:lstStyle/>
          <a:p>
            <a:r>
              <a:rPr lang="en-GB" smtClean="0"/>
              <a:t>Internal consistency refers to designing operations to behave the same within an application</a:t>
            </a:r>
          </a:p>
          <a:p>
            <a:endParaRPr lang="en-GB" smtClean="0"/>
          </a:p>
          <a:p>
            <a:pPr lvl="1"/>
            <a:r>
              <a:rPr lang="en-GB" smtClean="0"/>
              <a:t>Difficult to achieve with complex interfaces</a:t>
            </a:r>
          </a:p>
          <a:p>
            <a:pPr lvl="1"/>
            <a:endParaRPr lang="en-GB" smtClean="0"/>
          </a:p>
          <a:p>
            <a:r>
              <a:rPr lang="en-GB" smtClean="0"/>
              <a:t>External consistency refers to designing operations, interfaces, etc., to be the same across applications and devices</a:t>
            </a:r>
          </a:p>
          <a:p>
            <a:endParaRPr lang="en-GB" smtClean="0"/>
          </a:p>
          <a:p>
            <a:pPr lvl="1"/>
            <a:r>
              <a:rPr lang="en-GB" smtClean="0"/>
              <a:t>Very rarely the case, based on different designer’s preference</a:t>
            </a:r>
          </a:p>
          <a:p>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44</a:t>
            </a:fld>
            <a:endParaRPr lang="en-GB"/>
          </a:p>
        </p:txBody>
      </p:sp>
    </p:spTree>
    <p:extLst>
      <p:ext uri="{BB962C8B-B14F-4D97-AF65-F5344CB8AC3E}">
        <p14:creationId xmlns:p14="http://schemas.microsoft.com/office/powerpoint/2010/main" val="1875352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GB" smtClean="0"/>
              <a:t>Keypad numbers layout</a:t>
            </a:r>
            <a:endParaRPr lang="en-GB"/>
          </a:p>
        </p:txBody>
      </p:sp>
      <p:sp>
        <p:nvSpPr>
          <p:cNvPr id="98307" name="Rectangle 3"/>
          <p:cNvSpPr>
            <a:spLocks noGrp="1" noChangeArrowheads="1"/>
          </p:cNvSpPr>
          <p:nvPr>
            <p:ph idx="1"/>
          </p:nvPr>
        </p:nvSpPr>
        <p:spPr/>
        <p:txBody>
          <a:bodyPr/>
          <a:lstStyle/>
          <a:p>
            <a:r>
              <a:rPr lang="en-GB" smtClean="0"/>
              <a:t>A case of external inconsistency</a:t>
            </a:r>
          </a:p>
          <a:p>
            <a:pPr lvl="1"/>
            <a:endParaRPr lang="en-GB" smtClean="0"/>
          </a:p>
          <a:p>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45</a:t>
            </a:fld>
            <a:endParaRPr lang="en-GB"/>
          </a:p>
        </p:txBody>
      </p:sp>
      <p:sp>
        <p:nvSpPr>
          <p:cNvPr id="98308" name="Rectangle 4"/>
          <p:cNvSpPr>
            <a:spLocks noChangeArrowheads="1"/>
          </p:cNvSpPr>
          <p:nvPr/>
        </p:nvSpPr>
        <p:spPr bwMode="auto">
          <a:xfrm>
            <a:off x="13874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09" name="Rectangle 5"/>
          <p:cNvSpPr>
            <a:spLocks noChangeArrowheads="1"/>
          </p:cNvSpPr>
          <p:nvPr/>
        </p:nvSpPr>
        <p:spPr bwMode="auto">
          <a:xfrm>
            <a:off x="19208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0" name="Rectangle 6"/>
          <p:cNvSpPr>
            <a:spLocks noChangeArrowheads="1"/>
          </p:cNvSpPr>
          <p:nvPr/>
        </p:nvSpPr>
        <p:spPr bwMode="auto">
          <a:xfrm>
            <a:off x="2454275" y="39020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1" name="Rectangle 7"/>
          <p:cNvSpPr>
            <a:spLocks noChangeArrowheads="1"/>
          </p:cNvSpPr>
          <p:nvPr/>
        </p:nvSpPr>
        <p:spPr bwMode="auto">
          <a:xfrm>
            <a:off x="13874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2" name="Rectangle 8"/>
          <p:cNvSpPr>
            <a:spLocks noChangeArrowheads="1"/>
          </p:cNvSpPr>
          <p:nvPr/>
        </p:nvSpPr>
        <p:spPr bwMode="auto">
          <a:xfrm>
            <a:off x="19208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3" name="Rectangle 9"/>
          <p:cNvSpPr>
            <a:spLocks noChangeArrowheads="1"/>
          </p:cNvSpPr>
          <p:nvPr/>
        </p:nvSpPr>
        <p:spPr bwMode="auto">
          <a:xfrm>
            <a:off x="2454275" y="44354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4" name="Rectangle 10"/>
          <p:cNvSpPr>
            <a:spLocks noChangeArrowheads="1"/>
          </p:cNvSpPr>
          <p:nvPr/>
        </p:nvSpPr>
        <p:spPr bwMode="auto">
          <a:xfrm>
            <a:off x="13874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5" name="Rectangle 11"/>
          <p:cNvSpPr>
            <a:spLocks noChangeArrowheads="1"/>
          </p:cNvSpPr>
          <p:nvPr/>
        </p:nvSpPr>
        <p:spPr bwMode="auto">
          <a:xfrm>
            <a:off x="19208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6" name="Rectangle 12"/>
          <p:cNvSpPr>
            <a:spLocks noChangeArrowheads="1"/>
          </p:cNvSpPr>
          <p:nvPr/>
        </p:nvSpPr>
        <p:spPr bwMode="auto">
          <a:xfrm>
            <a:off x="2454275" y="49688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7" name="Rectangle 13"/>
          <p:cNvSpPr>
            <a:spLocks noChangeArrowheads="1"/>
          </p:cNvSpPr>
          <p:nvPr/>
        </p:nvSpPr>
        <p:spPr bwMode="auto">
          <a:xfrm>
            <a:off x="56388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8" name="Rectangle 14"/>
          <p:cNvSpPr>
            <a:spLocks noChangeArrowheads="1"/>
          </p:cNvSpPr>
          <p:nvPr/>
        </p:nvSpPr>
        <p:spPr bwMode="auto">
          <a:xfrm>
            <a:off x="61722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9" name="Rectangle 15"/>
          <p:cNvSpPr>
            <a:spLocks noChangeArrowheads="1"/>
          </p:cNvSpPr>
          <p:nvPr/>
        </p:nvSpPr>
        <p:spPr bwMode="auto">
          <a:xfrm>
            <a:off x="6705600" y="38862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0" name="Rectangle 16"/>
          <p:cNvSpPr>
            <a:spLocks noChangeArrowheads="1"/>
          </p:cNvSpPr>
          <p:nvPr/>
        </p:nvSpPr>
        <p:spPr bwMode="auto">
          <a:xfrm>
            <a:off x="56388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1" name="Rectangle 17"/>
          <p:cNvSpPr>
            <a:spLocks noChangeArrowheads="1"/>
          </p:cNvSpPr>
          <p:nvPr/>
        </p:nvSpPr>
        <p:spPr bwMode="auto">
          <a:xfrm>
            <a:off x="61722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2" name="Rectangle 18"/>
          <p:cNvSpPr>
            <a:spLocks noChangeArrowheads="1"/>
          </p:cNvSpPr>
          <p:nvPr/>
        </p:nvSpPr>
        <p:spPr bwMode="auto">
          <a:xfrm>
            <a:off x="6705600" y="4419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3" name="Rectangle 19"/>
          <p:cNvSpPr>
            <a:spLocks noChangeArrowheads="1"/>
          </p:cNvSpPr>
          <p:nvPr/>
        </p:nvSpPr>
        <p:spPr bwMode="auto">
          <a:xfrm>
            <a:off x="56388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4" name="Rectangle 20"/>
          <p:cNvSpPr>
            <a:spLocks noChangeArrowheads="1"/>
          </p:cNvSpPr>
          <p:nvPr/>
        </p:nvSpPr>
        <p:spPr bwMode="auto">
          <a:xfrm>
            <a:off x="61722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5" name="Rectangle 21"/>
          <p:cNvSpPr>
            <a:spLocks noChangeArrowheads="1"/>
          </p:cNvSpPr>
          <p:nvPr/>
        </p:nvSpPr>
        <p:spPr bwMode="auto">
          <a:xfrm>
            <a:off x="6705600" y="4953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6" name="Text Box 22"/>
          <p:cNvSpPr txBox="1">
            <a:spLocks noChangeArrowheads="1"/>
          </p:cNvSpPr>
          <p:nvPr/>
        </p:nvSpPr>
        <p:spPr bwMode="auto">
          <a:xfrm>
            <a:off x="1524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27" name="Text Box 23"/>
          <p:cNvSpPr txBox="1">
            <a:spLocks noChangeArrowheads="1"/>
          </p:cNvSpPr>
          <p:nvPr/>
        </p:nvSpPr>
        <p:spPr bwMode="auto">
          <a:xfrm>
            <a:off x="20574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28" name="Text Box 24"/>
          <p:cNvSpPr txBox="1">
            <a:spLocks noChangeArrowheads="1"/>
          </p:cNvSpPr>
          <p:nvPr/>
        </p:nvSpPr>
        <p:spPr bwMode="auto">
          <a:xfrm>
            <a:off x="2530475" y="39782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29" name="Text Box 25"/>
          <p:cNvSpPr txBox="1">
            <a:spLocks noChangeArrowheads="1"/>
          </p:cNvSpPr>
          <p:nvPr/>
        </p:nvSpPr>
        <p:spPr bwMode="auto">
          <a:xfrm>
            <a:off x="15240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30" name="Text Box 26"/>
          <p:cNvSpPr txBox="1">
            <a:spLocks noChangeArrowheads="1"/>
          </p:cNvSpPr>
          <p:nvPr/>
        </p:nvSpPr>
        <p:spPr bwMode="auto">
          <a:xfrm>
            <a:off x="20574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31" name="Text Box 27"/>
          <p:cNvSpPr txBox="1">
            <a:spLocks noChangeArrowheads="1"/>
          </p:cNvSpPr>
          <p:nvPr/>
        </p:nvSpPr>
        <p:spPr bwMode="auto">
          <a:xfrm>
            <a:off x="25908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32" name="Text Box 28"/>
          <p:cNvSpPr txBox="1">
            <a:spLocks noChangeArrowheads="1"/>
          </p:cNvSpPr>
          <p:nvPr/>
        </p:nvSpPr>
        <p:spPr bwMode="auto">
          <a:xfrm>
            <a:off x="1463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3" name="Text Box 29"/>
          <p:cNvSpPr txBox="1">
            <a:spLocks noChangeArrowheads="1"/>
          </p:cNvSpPr>
          <p:nvPr/>
        </p:nvSpPr>
        <p:spPr bwMode="auto">
          <a:xfrm>
            <a:off x="20574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4" name="Text Box 30"/>
          <p:cNvSpPr txBox="1">
            <a:spLocks noChangeArrowheads="1"/>
          </p:cNvSpPr>
          <p:nvPr/>
        </p:nvSpPr>
        <p:spPr bwMode="auto">
          <a:xfrm>
            <a:off x="26670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5" name="Text Box 31"/>
          <p:cNvSpPr txBox="1">
            <a:spLocks noChangeArrowheads="1"/>
          </p:cNvSpPr>
          <p:nvPr/>
        </p:nvSpPr>
        <p:spPr bwMode="auto">
          <a:xfrm>
            <a:off x="5715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p>
        </p:txBody>
      </p:sp>
      <p:sp>
        <p:nvSpPr>
          <p:cNvPr id="98336" name="Text Box 32"/>
          <p:cNvSpPr txBox="1">
            <a:spLocks noChangeArrowheads="1"/>
          </p:cNvSpPr>
          <p:nvPr/>
        </p:nvSpPr>
        <p:spPr bwMode="auto">
          <a:xfrm>
            <a:off x="63087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p>
        </p:txBody>
      </p:sp>
      <p:sp>
        <p:nvSpPr>
          <p:cNvPr id="98337" name="Text Box 33"/>
          <p:cNvSpPr txBox="1">
            <a:spLocks noChangeArrowheads="1"/>
          </p:cNvSpPr>
          <p:nvPr/>
        </p:nvSpPr>
        <p:spPr bwMode="auto">
          <a:xfrm>
            <a:off x="69183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p>
        </p:txBody>
      </p:sp>
      <p:sp>
        <p:nvSpPr>
          <p:cNvPr id="98338" name="Text Box 34"/>
          <p:cNvSpPr txBox="1">
            <a:spLocks noChangeArrowheads="1"/>
          </p:cNvSpPr>
          <p:nvPr/>
        </p:nvSpPr>
        <p:spPr bwMode="auto">
          <a:xfrm>
            <a:off x="57912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1</a:t>
            </a:r>
          </a:p>
        </p:txBody>
      </p:sp>
      <p:sp>
        <p:nvSpPr>
          <p:cNvPr id="98339" name="Text Box 35"/>
          <p:cNvSpPr txBox="1">
            <a:spLocks noChangeArrowheads="1"/>
          </p:cNvSpPr>
          <p:nvPr/>
        </p:nvSpPr>
        <p:spPr bwMode="auto">
          <a:xfrm>
            <a:off x="63246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p>
        </p:txBody>
      </p:sp>
      <p:sp>
        <p:nvSpPr>
          <p:cNvPr id="98340" name="Text Box 36"/>
          <p:cNvSpPr txBox="1">
            <a:spLocks noChangeArrowheads="1"/>
          </p:cNvSpPr>
          <p:nvPr/>
        </p:nvSpPr>
        <p:spPr bwMode="auto">
          <a:xfrm>
            <a:off x="6797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p>
        </p:txBody>
      </p:sp>
      <p:sp>
        <p:nvSpPr>
          <p:cNvPr id="98341" name="Text Box 37"/>
          <p:cNvSpPr txBox="1">
            <a:spLocks noChangeArrowheads="1"/>
          </p:cNvSpPr>
          <p:nvPr/>
        </p:nvSpPr>
        <p:spPr bwMode="auto">
          <a:xfrm>
            <a:off x="57912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p>
        </p:txBody>
      </p:sp>
      <p:sp>
        <p:nvSpPr>
          <p:cNvPr id="98342" name="Text Box 38"/>
          <p:cNvSpPr txBox="1">
            <a:spLocks noChangeArrowheads="1"/>
          </p:cNvSpPr>
          <p:nvPr/>
        </p:nvSpPr>
        <p:spPr bwMode="auto">
          <a:xfrm>
            <a:off x="63246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p>
        </p:txBody>
      </p:sp>
      <p:sp>
        <p:nvSpPr>
          <p:cNvPr id="98343" name="Text Box 39"/>
          <p:cNvSpPr txBox="1">
            <a:spLocks noChangeArrowheads="1"/>
          </p:cNvSpPr>
          <p:nvPr/>
        </p:nvSpPr>
        <p:spPr bwMode="auto">
          <a:xfrm>
            <a:off x="68580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p>
        </p:txBody>
      </p:sp>
      <p:sp>
        <p:nvSpPr>
          <p:cNvPr id="98344" name="Rectangle 40"/>
          <p:cNvSpPr>
            <a:spLocks noChangeArrowheads="1"/>
          </p:cNvSpPr>
          <p:nvPr/>
        </p:nvSpPr>
        <p:spPr bwMode="auto">
          <a:xfrm>
            <a:off x="1920875" y="5502275"/>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5" name="Text Box 41"/>
          <p:cNvSpPr txBox="1">
            <a:spLocks noChangeArrowheads="1"/>
          </p:cNvSpPr>
          <p:nvPr/>
        </p:nvSpPr>
        <p:spPr bwMode="auto">
          <a:xfrm>
            <a:off x="2073275" y="55784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6" name="Rectangle 42"/>
          <p:cNvSpPr>
            <a:spLocks noChangeArrowheads="1"/>
          </p:cNvSpPr>
          <p:nvPr/>
        </p:nvSpPr>
        <p:spPr bwMode="auto">
          <a:xfrm>
            <a:off x="5638800" y="5486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7" name="Text Box 43"/>
          <p:cNvSpPr txBox="1">
            <a:spLocks noChangeArrowheads="1"/>
          </p:cNvSpPr>
          <p:nvPr/>
        </p:nvSpPr>
        <p:spPr bwMode="auto">
          <a:xfrm>
            <a:off x="5775325" y="5470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p>
        </p:txBody>
      </p:sp>
      <p:sp>
        <p:nvSpPr>
          <p:cNvPr id="98348" name="Text Box 44"/>
          <p:cNvSpPr txBox="1">
            <a:spLocks noChangeArrowheads="1"/>
          </p:cNvSpPr>
          <p:nvPr/>
        </p:nvSpPr>
        <p:spPr bwMode="auto">
          <a:xfrm>
            <a:off x="684599" y="3373589"/>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(a) phones, remote controls</a:t>
            </a:r>
          </a:p>
        </p:txBody>
      </p:sp>
      <p:sp>
        <p:nvSpPr>
          <p:cNvPr id="98349" name="Text Box 45"/>
          <p:cNvSpPr txBox="1">
            <a:spLocks noChangeArrowheads="1"/>
          </p:cNvSpPr>
          <p:nvPr/>
        </p:nvSpPr>
        <p:spPr bwMode="auto">
          <a:xfrm>
            <a:off x="5181600" y="3352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50" name="Text Box 46"/>
          <p:cNvSpPr txBox="1">
            <a:spLocks noChangeArrowheads="1"/>
          </p:cNvSpPr>
          <p:nvPr/>
        </p:nvSpPr>
        <p:spPr bwMode="auto">
          <a:xfrm>
            <a:off x="4615324" y="3396734"/>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ＭＳ Ｐゴシック" charset="0"/>
                <a:cs typeface="ＭＳ Ｐゴシック" charset="0"/>
              </a:defRPr>
            </a:lvl1pPr>
            <a:lvl2pPr marL="37931725" indent="-37474525">
              <a:defRPr sz="2400" baseline="-25000">
                <a:solidFill>
                  <a:schemeClr val="tx1"/>
                </a:solidFill>
                <a:latin typeface="Times" charset="0"/>
                <a:ea typeface="ＭＳ Ｐゴシック" charset="0"/>
              </a:defRPr>
            </a:lvl2pPr>
            <a:lvl3pPr>
              <a:defRPr sz="2400" baseline="-25000">
                <a:solidFill>
                  <a:schemeClr val="tx1"/>
                </a:solidFill>
                <a:latin typeface="Times" charset="0"/>
                <a:ea typeface="ＭＳ Ｐゴシック" charset="0"/>
              </a:defRPr>
            </a:lvl3pPr>
            <a:lvl4pPr>
              <a:defRPr sz="2400" baseline="-25000">
                <a:solidFill>
                  <a:schemeClr val="tx1"/>
                </a:solidFill>
                <a:latin typeface="Times" charset="0"/>
                <a:ea typeface="ＭＳ Ｐゴシック" charset="0"/>
              </a:defRPr>
            </a:lvl4pPr>
            <a:lvl5pPr>
              <a:defRPr sz="2400" baseline="-25000">
                <a:solidFill>
                  <a:schemeClr val="tx1"/>
                </a:solidFill>
                <a:latin typeface="Times" charset="0"/>
                <a:ea typeface="ＭＳ Ｐゴシック" charset="0"/>
              </a:defRPr>
            </a:lvl5pPr>
            <a:lvl6pPr marL="457200" eaLnBrk="0" fontAlgn="base" hangingPunct="0">
              <a:spcBef>
                <a:spcPct val="0"/>
              </a:spcBef>
              <a:spcAft>
                <a:spcPct val="0"/>
              </a:spcAft>
              <a:defRPr sz="2400" baseline="-25000">
                <a:solidFill>
                  <a:schemeClr val="tx1"/>
                </a:solidFill>
                <a:latin typeface="Times" charset="0"/>
                <a:ea typeface="ＭＳ Ｐゴシック" charset="0"/>
              </a:defRPr>
            </a:lvl6pPr>
            <a:lvl7pPr marL="914400" eaLnBrk="0" fontAlgn="base" hangingPunct="0">
              <a:spcBef>
                <a:spcPct val="0"/>
              </a:spcBef>
              <a:spcAft>
                <a:spcPct val="0"/>
              </a:spcAft>
              <a:defRPr sz="2400" baseline="-25000">
                <a:solidFill>
                  <a:schemeClr val="tx1"/>
                </a:solidFill>
                <a:latin typeface="Times" charset="0"/>
                <a:ea typeface="ＭＳ Ｐゴシック" charset="0"/>
              </a:defRPr>
            </a:lvl7pPr>
            <a:lvl8pPr marL="1371600" eaLnBrk="0" fontAlgn="base" hangingPunct="0">
              <a:spcBef>
                <a:spcPct val="0"/>
              </a:spcBef>
              <a:spcAft>
                <a:spcPct val="0"/>
              </a:spcAft>
              <a:defRPr sz="2400" baseline="-25000">
                <a:solidFill>
                  <a:schemeClr val="tx1"/>
                </a:solidFill>
                <a:latin typeface="Times" charset="0"/>
                <a:ea typeface="ＭＳ Ｐゴシック" charset="0"/>
              </a:defRPr>
            </a:lvl8pPr>
            <a:lvl9pPr marL="1828800" eaLnBrk="0" fontAlgn="base" hangingPunct="0">
              <a:spcBef>
                <a:spcPct val="0"/>
              </a:spcBef>
              <a:spcAft>
                <a:spcPct val="0"/>
              </a:spcAft>
              <a:defRPr sz="2400" baseline="-25000">
                <a:solidFill>
                  <a:schemeClr val="tx1"/>
                </a:solidFill>
                <a:latin typeface="Times" charset="0"/>
                <a:ea typeface="ＭＳ Ｐゴシック" charset="0"/>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(b) calculators, computer keypads</a:t>
            </a:r>
          </a:p>
        </p:txBody>
      </p:sp>
    </p:spTree>
    <p:extLst>
      <p:ext uri="{BB962C8B-B14F-4D97-AF65-F5344CB8AC3E}">
        <p14:creationId xmlns:p14="http://schemas.microsoft.com/office/powerpoint/2010/main" val="34511523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67544" y="764373"/>
            <a:ext cx="8082096" cy="1293028"/>
          </a:xfrm>
        </p:spPr>
        <p:txBody>
          <a:bodyPr/>
          <a:lstStyle/>
          <a:p>
            <a:r>
              <a:rPr lang="en-GB" dirty="0" smtClean="0"/>
              <a:t>Affordances: to give a clue</a:t>
            </a:r>
            <a:endParaRPr lang="en-GB" dirty="0"/>
          </a:p>
        </p:txBody>
      </p:sp>
      <p:sp>
        <p:nvSpPr>
          <p:cNvPr id="100355" name="Rectangle 3"/>
          <p:cNvSpPr>
            <a:spLocks noGrp="1" noChangeArrowheads="1"/>
          </p:cNvSpPr>
          <p:nvPr>
            <p:ph idx="1"/>
          </p:nvPr>
        </p:nvSpPr>
        <p:spPr/>
        <p:txBody>
          <a:bodyPr>
            <a:normAutofit fontScale="92500" lnSpcReduction="20000"/>
          </a:bodyPr>
          <a:lstStyle/>
          <a:p>
            <a:r>
              <a:rPr lang="en-GB" smtClean="0"/>
              <a:t>Refers to an attribute of an object that allows people to know how to use it</a:t>
            </a:r>
          </a:p>
          <a:p>
            <a:pPr lvl="1"/>
            <a:r>
              <a:rPr lang="en-GB" smtClean="0"/>
              <a:t>e.g. a mouse button invites pushing, a door handle affords pulling</a:t>
            </a:r>
          </a:p>
          <a:p>
            <a:pPr lvl="1"/>
            <a:endParaRPr lang="en-GB" smtClean="0"/>
          </a:p>
          <a:p>
            <a:pPr lvl="1"/>
            <a:endParaRPr lang="en-GB" smtClean="0"/>
          </a:p>
          <a:p>
            <a:r>
              <a:rPr lang="en-GB" smtClean="0"/>
              <a:t>Norman (1988) used the term to discuss the design of everyday objects</a:t>
            </a:r>
          </a:p>
          <a:p>
            <a:endParaRPr lang="en-GB" smtClean="0"/>
          </a:p>
          <a:p>
            <a:endParaRPr lang="en-GB" smtClean="0"/>
          </a:p>
          <a:p>
            <a:r>
              <a:rPr lang="en-GB" smtClean="0"/>
              <a:t>Since has been much popularised in interaction design to discuss how to design interface objects</a:t>
            </a:r>
          </a:p>
          <a:p>
            <a:pPr lvl="1"/>
            <a:r>
              <a:rPr lang="en-GB" smtClean="0"/>
              <a:t>e.g. scrollbars to afford moving up and down, icons to afford clicking on </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46</a:t>
            </a:fld>
            <a:endParaRPr lang="en-GB"/>
          </a:p>
        </p:txBody>
      </p:sp>
    </p:spTree>
    <p:extLst>
      <p:ext uri="{BB962C8B-B14F-4D97-AF65-F5344CB8AC3E}">
        <p14:creationId xmlns:p14="http://schemas.microsoft.com/office/powerpoint/2010/main" val="38627035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251520" y="839828"/>
            <a:ext cx="8298120" cy="1293028"/>
          </a:xfrm>
        </p:spPr>
        <p:txBody>
          <a:bodyPr>
            <a:normAutofit fontScale="90000"/>
          </a:bodyPr>
          <a:lstStyle/>
          <a:p>
            <a:r>
              <a:rPr lang="en-GB" dirty="0" smtClean="0"/>
              <a:t>What does ‘affordance’ have to offer interaction design?</a:t>
            </a:r>
            <a:endParaRPr lang="en-GB" dirty="0"/>
          </a:p>
        </p:txBody>
      </p:sp>
      <p:sp>
        <p:nvSpPr>
          <p:cNvPr id="102403" name="Rectangle 3"/>
          <p:cNvSpPr>
            <a:spLocks noGrp="1" noChangeArrowheads="1"/>
          </p:cNvSpPr>
          <p:nvPr>
            <p:ph idx="1"/>
          </p:nvPr>
        </p:nvSpPr>
        <p:spPr>
          <a:xfrm>
            <a:off x="594360" y="2312248"/>
            <a:ext cx="7955280" cy="4069080"/>
          </a:xfrm>
        </p:spPr>
        <p:txBody>
          <a:bodyPr/>
          <a:lstStyle/>
          <a:p>
            <a:r>
              <a:rPr lang="en-GB" dirty="0" smtClean="0"/>
              <a:t>Interfaces are virtual and do not have affordances like physical objects</a:t>
            </a:r>
          </a:p>
          <a:p>
            <a:endParaRPr lang="en-GB" dirty="0" smtClean="0"/>
          </a:p>
          <a:p>
            <a:r>
              <a:rPr lang="en-GB" dirty="0" smtClean="0"/>
              <a:t>Norman argues it does not make sense to talk about interfaces in terms of ‘real’ affordances </a:t>
            </a:r>
          </a:p>
          <a:p>
            <a:endParaRPr lang="en-GB" dirty="0" smtClean="0"/>
          </a:p>
          <a:p>
            <a:r>
              <a:rPr lang="en-GB" dirty="0" smtClean="0"/>
              <a:t>Instead interfaces are better conceptualized as ‘perceived’ affordances</a:t>
            </a:r>
          </a:p>
          <a:p>
            <a:pPr lvl="1"/>
            <a:r>
              <a:rPr lang="en-GB" dirty="0" smtClean="0"/>
              <a:t>Learned conventions of arbitrary mappings between action and effect at the interface</a:t>
            </a:r>
          </a:p>
          <a:p>
            <a:pPr lvl="1"/>
            <a:r>
              <a:rPr lang="en-GB" dirty="0" smtClean="0"/>
              <a:t>Some mappings are better than others</a:t>
            </a:r>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47</a:t>
            </a:fld>
            <a:endParaRPr lang="en-GB"/>
          </a:p>
        </p:txBody>
      </p:sp>
    </p:spTree>
    <p:extLst>
      <p:ext uri="{BB962C8B-B14F-4D97-AF65-F5344CB8AC3E}">
        <p14:creationId xmlns:p14="http://schemas.microsoft.com/office/powerpoint/2010/main" val="28394751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7EA2D8D-44E5-43C4-BBA1-AE3E32EF0894}" type="slidenum">
              <a:rPr lang="en-GB" smtClean="0"/>
              <a:pPr/>
              <a:t>48</a:t>
            </a:fld>
            <a:endParaRPr lang="en-GB"/>
          </a:p>
        </p:txBody>
      </p:sp>
      <p:sp>
        <p:nvSpPr>
          <p:cNvPr id="104452" name="Rectangle 2"/>
          <p:cNvSpPr>
            <a:spLocks noGrp="1" noChangeArrowheads="1"/>
          </p:cNvSpPr>
          <p:nvPr>
            <p:ph type="title" idx="4294967295"/>
          </p:nvPr>
        </p:nvSpPr>
        <p:spPr>
          <a:xfrm>
            <a:off x="0" y="274638"/>
            <a:ext cx="8229600" cy="1143000"/>
          </a:xfrm>
        </p:spPr>
        <p:txBody>
          <a:bodyPr/>
          <a:lstStyle/>
          <a:p>
            <a:pPr eaLnBrk="1" hangingPunct="1"/>
            <a:r>
              <a:rPr lang="en-GB" altLang="en-US" smtClean="0"/>
              <a:t>Activity </a:t>
            </a:r>
          </a:p>
        </p:txBody>
      </p:sp>
      <p:sp>
        <p:nvSpPr>
          <p:cNvPr id="104453" name="Rectangle 3"/>
          <p:cNvSpPr>
            <a:spLocks noGrp="1" noChangeArrowheads="1"/>
          </p:cNvSpPr>
          <p:nvPr>
            <p:ph type="body" idx="4294967295"/>
          </p:nvPr>
        </p:nvSpPr>
        <p:spPr>
          <a:xfrm>
            <a:off x="0" y="1330325"/>
            <a:ext cx="7772400" cy="4114800"/>
          </a:xfrm>
        </p:spPr>
        <p:txBody>
          <a:bodyPr/>
          <a:lstStyle/>
          <a:p>
            <a:pPr lvl="1" eaLnBrk="1" hangingPunct="1"/>
            <a:r>
              <a:rPr lang="en-GB" altLang="en-US" dirty="0" smtClean="0"/>
              <a:t>Physical affordances: </a:t>
            </a:r>
          </a:p>
          <a:p>
            <a:pPr lvl="2" eaLnBrk="1" hangingPunct="1">
              <a:buFontTx/>
              <a:buNone/>
            </a:pPr>
            <a:r>
              <a:rPr lang="en-GB" altLang="en-US" dirty="0" smtClean="0"/>
              <a:t>How do the following physical objects afford? Are they obvious?</a:t>
            </a:r>
          </a:p>
          <a:p>
            <a:pPr lvl="1" eaLnBrk="1" hangingPunct="1"/>
            <a:endParaRPr lang="en-GB" altLang="en-US" dirty="0" smtClean="0"/>
          </a:p>
          <a:p>
            <a:pPr lvl="3" eaLnBrk="1" hangingPunct="1"/>
            <a:endParaRPr lang="en-GB" altLang="en-US" dirty="0" smtClean="0"/>
          </a:p>
        </p:txBody>
      </p:sp>
      <p:pic>
        <p:nvPicPr>
          <p:cNvPr id="1044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157" y="3284984"/>
            <a:ext cx="1782763"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572000"/>
            <a:ext cx="8636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560" y="3356992"/>
            <a:ext cx="33528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276600"/>
            <a:ext cx="1346200"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89190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GB" smtClean="0"/>
              <a:t>Activity </a:t>
            </a:r>
            <a:endParaRPr lang="en-GB" dirty="0"/>
          </a:p>
        </p:txBody>
      </p:sp>
      <p:sp>
        <p:nvSpPr>
          <p:cNvPr id="106499" name="Rectangle 3"/>
          <p:cNvSpPr>
            <a:spLocks noGrp="1" noChangeArrowheads="1"/>
          </p:cNvSpPr>
          <p:nvPr>
            <p:ph idx="1"/>
          </p:nvPr>
        </p:nvSpPr>
        <p:spPr/>
        <p:txBody>
          <a:bodyPr/>
          <a:lstStyle/>
          <a:p>
            <a:pPr lvl="1"/>
            <a:r>
              <a:rPr lang="en-GB" dirty="0" smtClean="0"/>
              <a:t>Virtual affordances</a:t>
            </a:r>
          </a:p>
          <a:p>
            <a:pPr lvl="2"/>
            <a:endParaRPr lang="en-GB" dirty="0" smtClean="0"/>
          </a:p>
          <a:p>
            <a:pPr lvl="2"/>
            <a:r>
              <a:rPr lang="en-GB" dirty="0" smtClean="0"/>
              <a:t>How do the following screen objects afford?</a:t>
            </a:r>
          </a:p>
          <a:p>
            <a:pPr lvl="2"/>
            <a:endParaRPr lang="en-GB" dirty="0" smtClean="0"/>
          </a:p>
          <a:p>
            <a:pPr lvl="2"/>
            <a:r>
              <a:rPr lang="en-GB" dirty="0" smtClean="0"/>
              <a:t>What if you were a novice user?</a:t>
            </a:r>
          </a:p>
          <a:p>
            <a:pPr lvl="2"/>
            <a:endParaRPr lang="en-GB" dirty="0" smtClean="0"/>
          </a:p>
          <a:p>
            <a:pPr lvl="2"/>
            <a:r>
              <a:rPr lang="en-GB" dirty="0" smtClean="0"/>
              <a:t>Would you know what to do with them? </a:t>
            </a:r>
          </a:p>
          <a:p>
            <a:pPr lvl="1"/>
            <a:endParaRPr lang="en-GB" dirty="0" smtClean="0"/>
          </a:p>
          <a:p>
            <a:pPr lvl="3"/>
            <a:endParaRPr lang="en-GB" dirty="0" smtClean="0"/>
          </a:p>
          <a:p>
            <a:pPr lvl="1"/>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49</a:t>
            </a:fld>
            <a:endParaRPr lang="en-GB"/>
          </a:p>
        </p:txBody>
      </p:sp>
      <p:sp>
        <p:nvSpPr>
          <p:cNvPr id="106501" name="AutoShape 5">
            <a:hlinkClick r:id="" action="ppaction://hlinkshowjump?jump=firstslide" highlightClick="1"/>
          </p:cNvPr>
          <p:cNvSpPr>
            <a:spLocks noChangeArrowheads="1"/>
          </p:cNvSpPr>
          <p:nvPr/>
        </p:nvSpPr>
        <p:spPr bwMode="auto">
          <a:xfrm>
            <a:off x="467544" y="4978300"/>
            <a:ext cx="1042988" cy="1042988"/>
          </a:xfrm>
          <a:prstGeom prst="actionButtonBeginning">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1065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4041367"/>
            <a:ext cx="1905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stretch>
            <a:fillRect/>
          </a:stretch>
        </p:blipFill>
        <p:spPr>
          <a:xfrm>
            <a:off x="4061899" y="4978300"/>
            <a:ext cx="1806245" cy="1196637"/>
          </a:xfrm>
          <a:prstGeom prst="rect">
            <a:avLst/>
          </a:prstGeom>
        </p:spPr>
      </p:pic>
      <p:pic>
        <p:nvPicPr>
          <p:cNvPr id="5" name="Picture 4"/>
          <p:cNvPicPr>
            <a:picLocks noChangeAspect="1"/>
          </p:cNvPicPr>
          <p:nvPr/>
        </p:nvPicPr>
        <p:blipFill>
          <a:blip r:embed="rId5"/>
          <a:stretch>
            <a:fillRect/>
          </a:stretch>
        </p:blipFill>
        <p:spPr>
          <a:xfrm>
            <a:off x="2274471" y="4955917"/>
            <a:ext cx="929377" cy="1115253"/>
          </a:xfrm>
          <a:prstGeom prst="rect">
            <a:avLst/>
          </a:prstGeom>
        </p:spPr>
      </p:pic>
    </p:spTree>
    <p:extLst>
      <p:ext uri="{BB962C8B-B14F-4D97-AF65-F5344CB8AC3E}">
        <p14:creationId xmlns:p14="http://schemas.microsoft.com/office/powerpoint/2010/main" val="36481912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23528" y="911836"/>
            <a:ext cx="8226112" cy="1293028"/>
          </a:xfrm>
        </p:spPr>
        <p:txBody>
          <a:bodyPr/>
          <a:lstStyle/>
          <a:p>
            <a:r>
              <a:rPr lang="en-GB" dirty="0" smtClean="0"/>
              <a:t>Why is this vending machine so bad?</a:t>
            </a:r>
            <a:endParaRPr lang="en-GB" dirty="0"/>
          </a:p>
        </p:txBody>
      </p:sp>
      <p:pic>
        <p:nvPicPr>
          <p:cNvPr id="20484"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571999" y="4229099"/>
            <a:ext cx="2" cy="2"/>
          </a:xfrm>
        </p:spPr>
      </p:pic>
      <p:sp>
        <p:nvSpPr>
          <p:cNvPr id="20483" name="Rectangle 3"/>
          <p:cNvSpPr>
            <a:spLocks noGrp="1" noChangeArrowheads="1"/>
          </p:cNvSpPr>
          <p:nvPr>
            <p:ph type="body" sz="half" idx="4294967295"/>
          </p:nvPr>
        </p:nvSpPr>
        <p:spPr>
          <a:xfrm>
            <a:off x="4932040" y="2348880"/>
            <a:ext cx="3810000" cy="4114800"/>
          </a:xfrm>
        </p:spPr>
        <p:txBody>
          <a:bodyPr/>
          <a:lstStyle/>
          <a:p>
            <a:r>
              <a:rPr lang="en-GB" dirty="0" smtClean="0"/>
              <a:t>Need to </a:t>
            </a:r>
            <a:r>
              <a:rPr lang="en-GB" b="1" dirty="0" smtClean="0"/>
              <a:t>push button first </a:t>
            </a:r>
            <a:r>
              <a:rPr lang="en-GB" dirty="0" smtClean="0"/>
              <a:t>to activate reader </a:t>
            </a:r>
          </a:p>
          <a:p>
            <a:endParaRPr lang="en-GB" dirty="0" smtClean="0"/>
          </a:p>
          <a:p>
            <a:r>
              <a:rPr lang="en-GB" dirty="0" smtClean="0"/>
              <a:t>Normally </a:t>
            </a:r>
            <a:r>
              <a:rPr lang="en-GB" b="1" dirty="0" smtClean="0"/>
              <a:t>insert bill </a:t>
            </a:r>
            <a:r>
              <a:rPr lang="en-GB" dirty="0" smtClean="0"/>
              <a:t>first before making selection</a:t>
            </a:r>
          </a:p>
          <a:p>
            <a:endParaRPr lang="en-GB" dirty="0" smtClean="0"/>
          </a:p>
          <a:p>
            <a:r>
              <a:rPr lang="en-GB" dirty="0" smtClean="0"/>
              <a:t>Contravenes well known convention</a:t>
            </a:r>
            <a:endParaRPr lang="en-GB" dirty="0"/>
          </a:p>
        </p:txBody>
      </p:sp>
      <p:sp>
        <p:nvSpPr>
          <p:cNvPr id="20485" name="Rectangle 5"/>
          <p:cNvSpPr>
            <a:spLocks noChangeArrowheads="1"/>
          </p:cNvSpPr>
          <p:nvPr/>
        </p:nvSpPr>
        <p:spPr bwMode="auto">
          <a:xfrm>
            <a:off x="790265" y="5695364"/>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dirty="0">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46249" y="2330822"/>
            <a:ext cx="4069767" cy="3330426"/>
          </a:xfrm>
          <a:prstGeom prst="rect">
            <a:avLst/>
          </a:prstGeom>
        </p:spPr>
      </p:pic>
    </p:spTree>
    <p:extLst>
      <p:ext uri="{BB962C8B-B14F-4D97-AF65-F5344CB8AC3E}">
        <p14:creationId xmlns:p14="http://schemas.microsoft.com/office/powerpoint/2010/main" val="35744533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GB" smtClean="0"/>
              <a:t>Key points</a:t>
            </a:r>
            <a:endParaRPr lang="en-GB" dirty="0"/>
          </a:p>
        </p:txBody>
      </p:sp>
      <p:sp>
        <p:nvSpPr>
          <p:cNvPr id="108547" name="Rectangle 3"/>
          <p:cNvSpPr>
            <a:spLocks noGrp="1" noChangeArrowheads="1"/>
          </p:cNvSpPr>
          <p:nvPr>
            <p:ph idx="1"/>
          </p:nvPr>
        </p:nvSpPr>
        <p:spPr/>
        <p:txBody>
          <a:bodyPr>
            <a:normAutofit fontScale="92500" lnSpcReduction="10000"/>
          </a:bodyPr>
          <a:lstStyle/>
          <a:p>
            <a:r>
              <a:rPr lang="en-GB" smtClean="0"/>
              <a:t>Interaction design is concerned with designing interactive products to support the way people communicate and interact in their everyday and working lives</a:t>
            </a:r>
          </a:p>
          <a:p>
            <a:endParaRPr lang="en-GB" smtClean="0"/>
          </a:p>
          <a:p>
            <a:r>
              <a:rPr lang="en-GB" smtClean="0"/>
              <a:t>It is concerned with how to create quality user experiences</a:t>
            </a:r>
          </a:p>
          <a:p>
            <a:endParaRPr lang="en-GB" smtClean="0"/>
          </a:p>
          <a:p>
            <a:r>
              <a:rPr lang="en-GB" smtClean="0"/>
              <a:t>It requires taking into account a number of interdependent factors, including context of use, type of activities, cultural differences, and user groups</a:t>
            </a:r>
          </a:p>
          <a:p>
            <a:endParaRPr lang="en-GB" smtClean="0"/>
          </a:p>
          <a:p>
            <a:r>
              <a:rPr lang="en-GB" smtClean="0"/>
              <a:t>It is multidisciplinary, involving many inputs from wide-reaching disciplines and fields</a:t>
            </a:r>
          </a:p>
          <a:p>
            <a:endParaRPr lang="en-GB" dirty="0"/>
          </a:p>
        </p:txBody>
      </p:sp>
      <p:sp>
        <p:nvSpPr>
          <p:cNvPr id="2" name="Slide Number Placeholder 1"/>
          <p:cNvSpPr>
            <a:spLocks noGrp="1"/>
          </p:cNvSpPr>
          <p:nvPr>
            <p:ph type="sldNum" sz="quarter" idx="12"/>
          </p:nvPr>
        </p:nvSpPr>
        <p:spPr/>
        <p:txBody>
          <a:bodyPr/>
          <a:lstStyle/>
          <a:p>
            <a:fld id="{A7EA2D8D-44E5-43C4-BBA1-AE3E32EF0894}" type="slidenum">
              <a:rPr lang="en-GB" smtClean="0"/>
              <a:pPr/>
              <a:t>50</a:t>
            </a:fld>
            <a:endParaRPr lang="en-GB"/>
          </a:p>
        </p:txBody>
      </p:sp>
    </p:spTree>
    <p:extLst>
      <p:ext uri="{BB962C8B-B14F-4D97-AF65-F5344CB8AC3E}">
        <p14:creationId xmlns:p14="http://schemas.microsoft.com/office/powerpoint/2010/main" val="40611297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ltLang="en-US" smtClean="0"/>
              <a:t>You should now...</a:t>
            </a:r>
            <a:endParaRPr lang="en-US" altLang="en-US"/>
          </a:p>
        </p:txBody>
      </p:sp>
      <p:sp>
        <p:nvSpPr>
          <p:cNvPr id="221187" name="Rectangle 3"/>
          <p:cNvSpPr>
            <a:spLocks noGrp="1" noChangeArrowheads="1"/>
          </p:cNvSpPr>
          <p:nvPr>
            <p:ph idx="1"/>
          </p:nvPr>
        </p:nvSpPr>
        <p:spPr/>
        <p:txBody>
          <a:bodyPr>
            <a:normAutofit/>
          </a:bodyPr>
          <a:lstStyle/>
          <a:p>
            <a:r>
              <a:rPr lang="en-US" altLang="en-US" dirty="0" smtClean="0"/>
              <a:t>Be able to define what interaction design is</a:t>
            </a:r>
          </a:p>
          <a:p>
            <a:endParaRPr lang="en-US" altLang="en-US" dirty="0" smtClean="0">
              <a:hlinkClick r:id="rId3" action="ppaction://hlinksldjump"/>
            </a:endParaRPr>
          </a:p>
          <a:p>
            <a:r>
              <a:rPr lang="en-US" altLang="en-US" dirty="0" smtClean="0"/>
              <a:t>Be able to explain how users are important to interaction design</a:t>
            </a:r>
          </a:p>
          <a:p>
            <a:endParaRPr lang="en-US" altLang="en-US" dirty="0" smtClean="0"/>
          </a:p>
          <a:p>
            <a:r>
              <a:rPr lang="en-US" altLang="en-US" dirty="0" smtClean="0"/>
              <a:t>Know the disciplines that contribute to interaction design</a:t>
            </a:r>
          </a:p>
          <a:p>
            <a:endParaRPr lang="en-US" altLang="en-US" dirty="0" smtClean="0"/>
          </a:p>
          <a:p>
            <a:r>
              <a:rPr lang="en-US" altLang="en-US" dirty="0" smtClean="0"/>
              <a:t>Be able to list examples of design principles that contribute to good interaction design</a:t>
            </a:r>
            <a:endParaRPr lang="en-US" altLang="en-US" dirty="0"/>
          </a:p>
        </p:txBody>
      </p:sp>
      <p:sp>
        <p:nvSpPr>
          <p:cNvPr id="4" name="Slide Number Placeholder 3"/>
          <p:cNvSpPr>
            <a:spLocks noGrp="1"/>
          </p:cNvSpPr>
          <p:nvPr>
            <p:ph type="sldNum" sz="quarter" idx="12"/>
          </p:nvPr>
        </p:nvSpPr>
        <p:spPr/>
        <p:txBody>
          <a:bodyPr/>
          <a:lstStyle/>
          <a:p>
            <a:fld id="{C19890DB-D418-4528-87E4-9D814D1E6D97}" type="slidenum">
              <a:rPr lang="en-AU" smtClean="0"/>
              <a:t>51</a:t>
            </a:fld>
            <a:endParaRPr lang="en-AU"/>
          </a:p>
        </p:txBody>
      </p:sp>
    </p:spTree>
    <p:extLst>
      <p:ext uri="{BB962C8B-B14F-4D97-AF65-F5344CB8AC3E}">
        <p14:creationId xmlns:p14="http://schemas.microsoft.com/office/powerpoint/2010/main" val="412311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Activity</a:t>
            </a:r>
            <a:endParaRPr lang="en-GB" dirty="0"/>
          </a:p>
        </p:txBody>
      </p:sp>
      <p:sp>
        <p:nvSpPr>
          <p:cNvPr id="7" name="Content Placeholder 6"/>
          <p:cNvSpPr>
            <a:spLocks noGrp="1"/>
          </p:cNvSpPr>
          <p:nvPr>
            <p:ph idx="1"/>
          </p:nvPr>
        </p:nvSpPr>
        <p:spPr/>
        <p:txBody>
          <a:bodyPr/>
          <a:lstStyle/>
          <a:p>
            <a:r>
              <a:rPr lang="en-AU" smtClean="0"/>
              <a:t>Hotel telephone answering machine</a:t>
            </a:r>
          </a:p>
          <a:p>
            <a:r>
              <a:rPr lang="en-AU" smtClean="0"/>
              <a:t>Voice mail</a:t>
            </a:r>
          </a:p>
          <a:p>
            <a:endParaRPr lang="en-AU" smtClean="0"/>
          </a:p>
          <a:p>
            <a:r>
              <a:rPr lang="en-AU" smtClean="0"/>
              <a:t>Pros and cons</a:t>
            </a:r>
            <a:endParaRPr lang="en-GB" dirty="0"/>
          </a:p>
        </p:txBody>
      </p:sp>
      <p:sp>
        <p:nvSpPr>
          <p:cNvPr id="8" name="Slide Number Placeholder 7"/>
          <p:cNvSpPr>
            <a:spLocks noGrp="1"/>
          </p:cNvSpPr>
          <p:nvPr>
            <p:ph type="sldNum" sz="quarter" idx="12"/>
          </p:nvPr>
        </p:nvSpPr>
        <p:spPr/>
        <p:txBody>
          <a:bodyPr/>
          <a:lstStyle/>
          <a:p>
            <a:fld id="{A7EA2D8D-44E5-43C4-BBA1-AE3E32EF0894}" type="slidenum">
              <a:rPr lang="en-GB" smtClean="0"/>
              <a:pPr/>
              <a:t>6</a:t>
            </a:fld>
            <a:endParaRPr lang="en-GB"/>
          </a:p>
        </p:txBody>
      </p:sp>
      <p:pic>
        <p:nvPicPr>
          <p:cNvPr id="3" name="Picture 2"/>
          <p:cNvPicPr>
            <a:picLocks noChangeAspect="1"/>
          </p:cNvPicPr>
          <p:nvPr/>
        </p:nvPicPr>
        <p:blipFill>
          <a:blip r:embed="rId2"/>
          <a:stretch>
            <a:fillRect/>
          </a:stretch>
        </p:blipFill>
        <p:spPr>
          <a:xfrm>
            <a:off x="6300192" y="2348880"/>
            <a:ext cx="2705219" cy="1800200"/>
          </a:xfrm>
          <a:prstGeom prst="rect">
            <a:avLst/>
          </a:prstGeom>
        </p:spPr>
      </p:pic>
    </p:spTree>
    <p:extLst>
      <p:ext uri="{BB962C8B-B14F-4D97-AF65-F5344CB8AC3E}">
        <p14:creationId xmlns:p14="http://schemas.microsoft.com/office/powerpoint/2010/main" val="288552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412776"/>
            <a:ext cx="6119006"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531" name="Rectangle 2"/>
          <p:cNvSpPr>
            <a:spLocks noGrp="1" noChangeArrowheads="1"/>
          </p:cNvSpPr>
          <p:nvPr>
            <p:ph type="title"/>
          </p:nvPr>
        </p:nvSpPr>
        <p:spPr/>
        <p:txBody>
          <a:bodyPr/>
          <a:lstStyle/>
          <a:p>
            <a:r>
              <a:rPr lang="en-GB" smtClean="0"/>
              <a:t>Good design</a:t>
            </a:r>
            <a:endParaRPr lang="en-GB" dirty="0"/>
          </a:p>
        </p:txBody>
      </p:sp>
      <p:sp>
        <p:nvSpPr>
          <p:cNvPr id="22532" name="Rectangle 4"/>
          <p:cNvSpPr>
            <a:spLocks noGrp="1" noChangeArrowheads="1"/>
          </p:cNvSpPr>
          <p:nvPr>
            <p:ph type="body" sz="half" idx="2"/>
          </p:nvPr>
        </p:nvSpPr>
        <p:spPr>
          <a:xfrm>
            <a:off x="395536" y="4304184"/>
            <a:ext cx="8388424" cy="2365176"/>
          </a:xfrm>
        </p:spPr>
        <p:txBody>
          <a:bodyPr>
            <a:normAutofit fontScale="92500" lnSpcReduction="20000"/>
          </a:bodyPr>
          <a:lstStyle/>
          <a:p>
            <a:r>
              <a:rPr lang="en-GB" dirty="0" smtClean="0"/>
              <a:t>Marble answering machine (Bishop, 1995)</a:t>
            </a:r>
          </a:p>
          <a:p>
            <a:endParaRPr lang="en-GB" dirty="0" smtClean="0"/>
          </a:p>
          <a:p>
            <a:r>
              <a:rPr lang="en-GB" dirty="0" smtClean="0"/>
              <a:t>Based on how everyday objects behave</a:t>
            </a:r>
          </a:p>
          <a:p>
            <a:endParaRPr lang="en-GB" dirty="0" smtClean="0"/>
          </a:p>
          <a:p>
            <a:r>
              <a:rPr lang="en-GB" dirty="0" smtClean="0"/>
              <a:t>Easy, intuitive and a pleasure to use</a:t>
            </a:r>
          </a:p>
          <a:p>
            <a:endParaRPr lang="en-GB" dirty="0" smtClean="0"/>
          </a:p>
          <a:p>
            <a:r>
              <a:rPr lang="en-GB" dirty="0" smtClean="0"/>
              <a:t>Only requires one-step actions to perform core tasks</a:t>
            </a:r>
            <a:endParaRPr lang="en-GB" dirty="0"/>
          </a:p>
        </p:txBody>
      </p:sp>
      <p:sp>
        <p:nvSpPr>
          <p:cNvPr id="7"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7</a:t>
            </a:fld>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31698025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GB" smtClean="0"/>
              <a:t>Good and bad design</a:t>
            </a:r>
            <a:endParaRPr lang="en-GB" dirty="0"/>
          </a:p>
        </p:txBody>
      </p:sp>
      <p:sp>
        <p:nvSpPr>
          <p:cNvPr id="5"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8</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graphicFrame>
        <p:nvGraphicFramePr>
          <p:cNvPr id="4" name="Object 3"/>
          <p:cNvGraphicFramePr>
            <a:graphicFrameLocks noGrp="1" noChangeAspect="1"/>
          </p:cNvGraphicFramePr>
          <p:nvPr>
            <p:extLst>
              <p:ext uri="{D42A27DB-BD31-4B8C-83A1-F6EECF244321}">
                <p14:modId xmlns:p14="http://schemas.microsoft.com/office/powerpoint/2010/main" val="1227253820"/>
              </p:ext>
            </p:extLst>
          </p:nvPr>
        </p:nvGraphicFramePr>
        <p:xfrm>
          <a:off x="1691680" y="1988840"/>
          <a:ext cx="2066925" cy="2819400"/>
        </p:xfrm>
        <a:graphic>
          <a:graphicData uri="http://schemas.openxmlformats.org/presentationml/2006/ole">
            <mc:AlternateContent xmlns:mc="http://schemas.openxmlformats.org/markup-compatibility/2006">
              <mc:Choice xmlns:v="urn:schemas-microsoft-com:vml" Requires="v">
                <p:oleObj spid="_x0000_s66604" name="Document" r:id="rId4" imgW="2045208" imgH="2788920" progId="Word.Document.8">
                  <p:embed/>
                </p:oleObj>
              </mc:Choice>
              <mc:Fallback>
                <p:oleObj name="Document" r:id="rId4" imgW="2045208" imgH="2788920" progId="Word.Document.8">
                  <p:embed/>
                  <p:pic>
                    <p:nvPicPr>
                      <p:cNvPr id="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1988840"/>
                        <a:ext cx="20669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80292312"/>
              </p:ext>
            </p:extLst>
          </p:nvPr>
        </p:nvGraphicFramePr>
        <p:xfrm>
          <a:off x="5212556" y="1700808"/>
          <a:ext cx="2681288" cy="3581400"/>
        </p:xfrm>
        <a:graphic>
          <a:graphicData uri="http://schemas.openxmlformats.org/presentationml/2006/ole">
            <mc:AlternateContent xmlns:mc="http://schemas.openxmlformats.org/markup-compatibility/2006">
              <mc:Choice xmlns:v="urn:schemas-microsoft-com:vml" Requires="v">
                <p:oleObj spid="_x0000_s66605" name="Document" r:id="rId6" imgW="4377808" imgH="5861494" progId="Word.Document.8">
                  <p:embed/>
                </p:oleObj>
              </mc:Choice>
              <mc:Fallback>
                <p:oleObj name="Document" r:id="rId6" imgW="4377808" imgH="5861494" progId="Word.Document.8">
                  <p:embed/>
                  <p:pic>
                    <p:nvPicPr>
                      <p:cNvPr id="0" name="Object 3"/>
                      <p:cNvPicPr>
                        <a:picLocks noChangeAspect="1" noChangeArrowheads="1"/>
                      </p:cNvPicPr>
                      <p:nvPr/>
                    </p:nvPicPr>
                    <p:blipFill>
                      <a:blip r:embed="rId7"/>
                      <a:srcRect/>
                      <a:stretch>
                        <a:fillRect/>
                      </a:stretch>
                    </p:blipFill>
                    <p:spPr bwMode="auto">
                      <a:xfrm>
                        <a:off x="5212556" y="1700808"/>
                        <a:ext cx="2681288" cy="358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6"/>
          <p:cNvSpPr/>
          <p:nvPr/>
        </p:nvSpPr>
        <p:spPr>
          <a:xfrm>
            <a:off x="1436345" y="5489417"/>
            <a:ext cx="5112568" cy="646331"/>
          </a:xfrm>
          <a:prstGeom prst="rect">
            <a:avLst/>
          </a:prstGeom>
        </p:spPr>
        <p:txBody>
          <a:bodyPr wrap="square">
            <a:spAutoFit/>
          </a:bodyPr>
          <a:lstStyle/>
          <a:p>
            <a:pPr marL="285750" indent="-285750">
              <a:buFont typeface="Arial" panose="020B0604020202020204" pitchFamily="34" charset="0"/>
              <a:buChar char="•"/>
            </a:pPr>
            <a:r>
              <a:rPr lang="en-AU" sz="3600" dirty="0"/>
              <a:t>Pros and </a:t>
            </a:r>
            <a:r>
              <a:rPr lang="en-AU" sz="3600" dirty="0" smtClean="0"/>
              <a:t>cons?</a:t>
            </a:r>
            <a:endParaRPr lang="en-GB" sz="3600" dirty="0"/>
          </a:p>
        </p:txBody>
      </p:sp>
    </p:spTree>
    <p:extLst>
      <p:ext uri="{BB962C8B-B14F-4D97-AF65-F5344CB8AC3E}">
        <p14:creationId xmlns:p14="http://schemas.microsoft.com/office/powerpoint/2010/main" val="7012563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GB" smtClean="0"/>
              <a:t>Good and bad design</a:t>
            </a:r>
            <a:endParaRPr lang="en-GB" dirty="0"/>
          </a:p>
        </p:txBody>
      </p:sp>
      <p:sp>
        <p:nvSpPr>
          <p:cNvPr id="24581" name="Rectangle 4"/>
          <p:cNvSpPr>
            <a:spLocks noGrp="1" noChangeArrowheads="1"/>
          </p:cNvSpPr>
          <p:nvPr>
            <p:ph type="body" sz="half" idx="2"/>
          </p:nvPr>
        </p:nvSpPr>
        <p:spPr>
          <a:xfrm>
            <a:off x="899592" y="1981200"/>
            <a:ext cx="7558608" cy="4114800"/>
          </a:xfrm>
        </p:spPr>
        <p:txBody>
          <a:bodyPr>
            <a:normAutofit/>
          </a:bodyPr>
          <a:lstStyle/>
          <a:p>
            <a:r>
              <a:rPr lang="en-GB" dirty="0" smtClean="0"/>
              <a:t>Why is the TiVo remote so much better designed than standard remote controls?</a:t>
            </a:r>
          </a:p>
          <a:p>
            <a:pPr lvl="1"/>
            <a:r>
              <a:rPr lang="en-GB" dirty="0" smtClean="0"/>
              <a:t>Peanut shaped to fit in hand</a:t>
            </a:r>
          </a:p>
          <a:p>
            <a:pPr lvl="1"/>
            <a:r>
              <a:rPr lang="en-GB" dirty="0" smtClean="0"/>
              <a:t>Logical layout and color-coded, distinctive buttons</a:t>
            </a:r>
          </a:p>
          <a:p>
            <a:pPr lvl="1"/>
            <a:r>
              <a:rPr lang="en-GB" dirty="0" smtClean="0"/>
              <a:t>Easy to locate buttons</a:t>
            </a:r>
          </a:p>
          <a:p>
            <a:pPr lvl="1"/>
            <a:endParaRPr lang="en-GB" dirty="0" smtClean="0"/>
          </a:p>
          <a:p>
            <a:pPr lvl="1"/>
            <a:r>
              <a:rPr lang="en-GB" dirty="0" smtClean="0"/>
              <a:t>See: </a:t>
            </a:r>
          </a:p>
          <a:p>
            <a:pPr marL="457200" lvl="1" indent="0">
              <a:buNone/>
            </a:pPr>
            <a:r>
              <a:rPr lang="en-GB" dirty="0" smtClean="0">
                <a:hlinkClick r:id="rId3"/>
              </a:rPr>
              <a:t>http://gizmodo.com/5017972/story-of-a-peanut-the-tivo-remotes-untold-past-present-and-future</a:t>
            </a:r>
            <a:endParaRPr lang="en-GB" dirty="0" smtClean="0"/>
          </a:p>
          <a:p>
            <a:pPr lvl="1"/>
            <a:endParaRPr lang="en-GB" dirty="0"/>
          </a:p>
        </p:txBody>
      </p:sp>
      <p:sp>
        <p:nvSpPr>
          <p:cNvPr id="5" name="Slide Number Placeholder 1"/>
          <p:cNvSpPr txBox="1">
            <a:spLocks/>
          </p:cNvSpPr>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pPr algn="r"/>
              <a:t>9</a:t>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val="1473160597"/>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3387</TotalTime>
  <Words>2078</Words>
  <Application>Microsoft Office PowerPoint</Application>
  <PresentationFormat>On-screen Show (4:3)</PresentationFormat>
  <Paragraphs>490</Paragraphs>
  <Slides>51</Slides>
  <Notes>47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9" baseType="lpstr">
      <vt:lpstr>ＭＳ Ｐゴシック</vt:lpstr>
      <vt:lpstr>Arial</vt:lpstr>
      <vt:lpstr>Calibri</vt:lpstr>
      <vt:lpstr>Century Gothic</vt:lpstr>
      <vt:lpstr>Liberation Sans</vt:lpstr>
      <vt:lpstr>Times</vt:lpstr>
      <vt:lpstr>Vapor Trail</vt:lpstr>
      <vt:lpstr>Document</vt:lpstr>
      <vt:lpstr>SENG2260 Human-Computer Interaction</vt:lpstr>
      <vt:lpstr>PowerPoint Presentation</vt:lpstr>
      <vt:lpstr>Bad designs</vt:lpstr>
      <vt:lpstr>Same elevator</vt:lpstr>
      <vt:lpstr>Why is this vending machine so bad?</vt:lpstr>
      <vt:lpstr>Activity</vt:lpstr>
      <vt:lpstr>Good design</vt:lpstr>
      <vt:lpstr>Good and bad design</vt:lpstr>
      <vt:lpstr>Good and bad design</vt:lpstr>
      <vt:lpstr>Dilemma</vt:lpstr>
      <vt:lpstr>What to design</vt:lpstr>
      <vt:lpstr>Understanding users’ needs</vt:lpstr>
      <vt:lpstr>What is interaction design?</vt:lpstr>
      <vt:lpstr>Goals of interaction design</vt:lpstr>
      <vt:lpstr>Which kind of design?</vt:lpstr>
      <vt:lpstr>HCI and interaction design</vt:lpstr>
      <vt:lpstr>Relation between ID, HCI and other fields</vt:lpstr>
      <vt:lpstr>Relation between ID, HCI and other fields</vt:lpstr>
      <vt:lpstr>Relation between ID, HCI and other fields</vt:lpstr>
      <vt:lpstr>Working in multidisciplinary teams</vt:lpstr>
      <vt:lpstr>Interaction design in business</vt:lpstr>
      <vt:lpstr>What do professionals do in the ID business?</vt:lpstr>
      <vt:lpstr>The User Experience</vt:lpstr>
      <vt:lpstr>Why was the iPod user experience such a success?</vt:lpstr>
      <vt:lpstr>Why was the iPod user experience such a success?</vt:lpstr>
      <vt:lpstr>What is involved in the process of interaction design </vt:lpstr>
      <vt:lpstr>Core characteristics of interaction design</vt:lpstr>
      <vt:lpstr>Why go to this length?</vt:lpstr>
      <vt:lpstr>Are cultural differences important?</vt:lpstr>
      <vt:lpstr>Accessibility</vt:lpstr>
      <vt:lpstr>Usability goals</vt:lpstr>
      <vt:lpstr>User experience goals</vt:lpstr>
      <vt:lpstr>Usability and user experience goals </vt:lpstr>
      <vt:lpstr>Design principles</vt:lpstr>
      <vt:lpstr>Visibility</vt:lpstr>
      <vt:lpstr>Visibility</vt:lpstr>
      <vt:lpstr>What do I do if I am wearing black?</vt:lpstr>
      <vt:lpstr>Feedback</vt:lpstr>
      <vt:lpstr>Constraints</vt:lpstr>
      <vt:lpstr>Logical or ambiguous design?</vt:lpstr>
      <vt:lpstr>How to design them more logically</vt:lpstr>
      <vt:lpstr>Consistency</vt:lpstr>
      <vt:lpstr>When consistency breaks down</vt:lpstr>
      <vt:lpstr>Internal and external consistency</vt:lpstr>
      <vt:lpstr>Keypad numbers layout</vt:lpstr>
      <vt:lpstr>Affordances: to give a clue</vt:lpstr>
      <vt:lpstr>What does ‘affordance’ have to offer interaction design?</vt:lpstr>
      <vt:lpstr>Activity </vt:lpstr>
      <vt:lpstr>Activity </vt:lpstr>
      <vt:lpstr>Key points</vt:lpstr>
      <vt:lpstr>You should now...</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Shamus Smith</cp:lastModifiedBy>
  <cp:revision>70</cp:revision>
  <dcterms:created xsi:type="dcterms:W3CDTF">2015-01-06T09:40:09Z</dcterms:created>
  <dcterms:modified xsi:type="dcterms:W3CDTF">2019-07-24T00:03:41Z</dcterms:modified>
</cp:coreProperties>
</file>